
<file path=[Content_Types].xml><?xml version="1.0" encoding="utf-8"?>
<Types xmlns="http://schemas.openxmlformats.org/package/2006/content-types">
  <Default Extension="emf" ContentType="image/x-emf"/>
  <Default Extension="jpeg" ContentType="image/jpeg"/>
  <Default Extension="jpg" ContentType="image/jpeg"/>
  <Default Extension="pdf" ContentType="application/pd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5"/>
  </p:notesMasterIdLst>
  <p:handoutMasterIdLst>
    <p:handoutMasterId r:id="rId36"/>
  </p:handoutMasterIdLst>
  <p:sldIdLst>
    <p:sldId id="256" r:id="rId2"/>
    <p:sldId id="433" r:id="rId3"/>
    <p:sldId id="368" r:id="rId4"/>
    <p:sldId id="430" r:id="rId5"/>
    <p:sldId id="434" r:id="rId6"/>
    <p:sldId id="432" r:id="rId7"/>
    <p:sldId id="436" r:id="rId8"/>
    <p:sldId id="431" r:id="rId9"/>
    <p:sldId id="372" r:id="rId10"/>
    <p:sldId id="383" r:id="rId11"/>
    <p:sldId id="384" r:id="rId12"/>
    <p:sldId id="613" r:id="rId13"/>
    <p:sldId id="639" r:id="rId14"/>
    <p:sldId id="369" r:id="rId15"/>
    <p:sldId id="370" r:id="rId16"/>
    <p:sldId id="415" r:id="rId17"/>
    <p:sldId id="422" r:id="rId18"/>
    <p:sldId id="416" r:id="rId19"/>
    <p:sldId id="421" r:id="rId20"/>
    <p:sldId id="417" r:id="rId21"/>
    <p:sldId id="419" r:id="rId22"/>
    <p:sldId id="418" r:id="rId23"/>
    <p:sldId id="420" r:id="rId24"/>
    <p:sldId id="640" r:id="rId25"/>
    <p:sldId id="641" r:id="rId26"/>
    <p:sldId id="642" r:id="rId27"/>
    <p:sldId id="284" r:id="rId28"/>
    <p:sldId id="324" r:id="rId29"/>
    <p:sldId id="345" r:id="rId30"/>
    <p:sldId id="366" r:id="rId31"/>
    <p:sldId id="643" r:id="rId32"/>
    <p:sldId id="644" r:id="rId33"/>
    <p:sldId id="382" r:id="rId34"/>
  </p:sldIdLst>
  <p:sldSz cx="9144000" cy="6858000" type="screen4x3"/>
  <p:notesSz cx="7104063" cy="10234613"/>
  <p:defaultTextStyle>
    <a:defPPr>
      <a:defRPr lang="ja-JP"/>
    </a:defPPr>
    <a:lvl1pPr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umimoji="1"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umimoji="1"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umimoji="1"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umimoji="1"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55" autoAdjust="0"/>
    <p:restoredTop sz="96460" autoAdjust="0"/>
  </p:normalViewPr>
  <p:slideViewPr>
    <p:cSldViewPr>
      <p:cViewPr varScale="1">
        <p:scale>
          <a:sx n="67" d="100"/>
          <a:sy n="67" d="100"/>
        </p:scale>
        <p:origin x="992"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1" y="0"/>
            <a:ext cx="3078427" cy="511731"/>
          </a:xfrm>
          <a:prstGeom prst="rect">
            <a:avLst/>
          </a:prstGeom>
          <a:noFill/>
          <a:ln w="9525">
            <a:noFill/>
            <a:miter lim="800000"/>
            <a:headEnd/>
            <a:tailEnd/>
          </a:ln>
        </p:spPr>
        <p:txBody>
          <a:bodyPr vert="horz" wrap="square" lIns="99065" tIns="49533" rIns="99065" bIns="49533" numCol="1" anchor="t" anchorCtr="0" compatLnSpc="1">
            <a:prstTxWarp prst="textNoShape">
              <a:avLst/>
            </a:prstTxWarp>
          </a:bodyPr>
          <a:lstStyle>
            <a:lvl1pPr>
              <a:defRPr sz="1300">
                <a:ea typeface="ＭＳ Ｐゴシック" pitchFamily="1" charset="-128"/>
                <a:cs typeface="+mn-cs"/>
              </a:defRPr>
            </a:lvl1pPr>
          </a:lstStyle>
          <a:p>
            <a:pPr>
              <a:defRPr/>
            </a:pPr>
            <a:endParaRPr lang="en-US" altLang="ja-JP"/>
          </a:p>
        </p:txBody>
      </p:sp>
      <p:sp>
        <p:nvSpPr>
          <p:cNvPr id="67587" name="Rectangle 3"/>
          <p:cNvSpPr>
            <a:spLocks noGrp="1" noChangeArrowheads="1"/>
          </p:cNvSpPr>
          <p:nvPr>
            <p:ph type="dt" sz="quarter" idx="1"/>
          </p:nvPr>
        </p:nvSpPr>
        <p:spPr bwMode="auto">
          <a:xfrm>
            <a:off x="4025636" y="0"/>
            <a:ext cx="3078427" cy="511731"/>
          </a:xfrm>
          <a:prstGeom prst="rect">
            <a:avLst/>
          </a:prstGeom>
          <a:noFill/>
          <a:ln w="9525">
            <a:noFill/>
            <a:miter lim="800000"/>
            <a:headEnd/>
            <a:tailEnd/>
          </a:ln>
        </p:spPr>
        <p:txBody>
          <a:bodyPr vert="horz" wrap="square" lIns="99065" tIns="49533" rIns="99065" bIns="49533" numCol="1" anchor="t" anchorCtr="0" compatLnSpc="1">
            <a:prstTxWarp prst="textNoShape">
              <a:avLst/>
            </a:prstTxWarp>
          </a:bodyPr>
          <a:lstStyle>
            <a:lvl1pPr algn="r">
              <a:defRPr sz="1300">
                <a:ea typeface="ＭＳ Ｐゴシック" pitchFamily="1" charset="-128"/>
                <a:cs typeface="+mn-cs"/>
              </a:defRPr>
            </a:lvl1pPr>
          </a:lstStyle>
          <a:p>
            <a:pPr>
              <a:defRPr/>
            </a:pPr>
            <a:endParaRPr lang="en-US" altLang="ja-JP"/>
          </a:p>
        </p:txBody>
      </p:sp>
      <p:sp>
        <p:nvSpPr>
          <p:cNvPr id="67588" name="Rectangle 4"/>
          <p:cNvSpPr>
            <a:spLocks noGrp="1" noChangeArrowheads="1"/>
          </p:cNvSpPr>
          <p:nvPr>
            <p:ph type="ftr" sz="quarter" idx="2"/>
          </p:nvPr>
        </p:nvSpPr>
        <p:spPr bwMode="auto">
          <a:xfrm>
            <a:off x="1" y="9722882"/>
            <a:ext cx="3078427" cy="511731"/>
          </a:xfrm>
          <a:prstGeom prst="rect">
            <a:avLst/>
          </a:prstGeom>
          <a:noFill/>
          <a:ln w="9525">
            <a:noFill/>
            <a:miter lim="800000"/>
            <a:headEnd/>
            <a:tailEnd/>
          </a:ln>
        </p:spPr>
        <p:txBody>
          <a:bodyPr vert="horz" wrap="square" lIns="99065" tIns="49533" rIns="99065" bIns="49533" numCol="1" anchor="b" anchorCtr="0" compatLnSpc="1">
            <a:prstTxWarp prst="textNoShape">
              <a:avLst/>
            </a:prstTxWarp>
          </a:bodyPr>
          <a:lstStyle>
            <a:lvl1pPr>
              <a:defRPr sz="1300">
                <a:ea typeface="ＭＳ Ｐゴシック" pitchFamily="1" charset="-128"/>
                <a:cs typeface="+mn-cs"/>
              </a:defRPr>
            </a:lvl1pPr>
          </a:lstStyle>
          <a:p>
            <a:pPr>
              <a:defRPr/>
            </a:pPr>
            <a:endParaRPr lang="en-US" altLang="ja-JP"/>
          </a:p>
        </p:txBody>
      </p:sp>
      <p:sp>
        <p:nvSpPr>
          <p:cNvPr id="67589" name="Rectangle 5"/>
          <p:cNvSpPr>
            <a:spLocks noGrp="1" noChangeArrowheads="1"/>
          </p:cNvSpPr>
          <p:nvPr>
            <p:ph type="sldNum" sz="quarter" idx="3"/>
          </p:nvPr>
        </p:nvSpPr>
        <p:spPr bwMode="auto">
          <a:xfrm>
            <a:off x="4025636" y="9722882"/>
            <a:ext cx="3078427" cy="511731"/>
          </a:xfrm>
          <a:prstGeom prst="rect">
            <a:avLst/>
          </a:prstGeom>
          <a:noFill/>
          <a:ln w="9525">
            <a:noFill/>
            <a:miter lim="800000"/>
            <a:headEnd/>
            <a:tailEnd/>
          </a:ln>
        </p:spPr>
        <p:txBody>
          <a:bodyPr vert="horz" wrap="square" lIns="99065" tIns="49533" rIns="99065" bIns="49533" numCol="1" anchor="b" anchorCtr="0" compatLnSpc="1">
            <a:prstTxWarp prst="textNoShape">
              <a:avLst/>
            </a:prstTxWarp>
          </a:bodyPr>
          <a:lstStyle>
            <a:lvl1pPr algn="r">
              <a:defRPr sz="1300"/>
            </a:lvl1pPr>
          </a:lstStyle>
          <a:p>
            <a:fld id="{8587D125-C697-7747-B22C-485EEC1AC608}" type="slidenum">
              <a:rPr lang="en-US" altLang="ja-JP"/>
              <a:pPr/>
              <a:t>‹#›</a:t>
            </a:fld>
            <a:endParaRPr lang="en-US" altLang="ja-JP"/>
          </a:p>
        </p:txBody>
      </p:sp>
    </p:spTree>
    <p:extLst>
      <p:ext uri="{BB962C8B-B14F-4D97-AF65-F5344CB8AC3E}">
        <p14:creationId xmlns:p14="http://schemas.microsoft.com/office/powerpoint/2010/main" val="6290602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0"/>
            <a:ext cx="3078427" cy="511731"/>
          </a:xfrm>
          <a:prstGeom prst="rect">
            <a:avLst/>
          </a:prstGeom>
          <a:noFill/>
          <a:ln w="9525">
            <a:noFill/>
            <a:miter lim="800000"/>
            <a:headEnd/>
            <a:tailEnd/>
          </a:ln>
        </p:spPr>
        <p:txBody>
          <a:bodyPr vert="horz" wrap="square" lIns="99065" tIns="49533" rIns="99065" bIns="49533" numCol="1" anchor="t" anchorCtr="0" compatLnSpc="1">
            <a:prstTxWarp prst="textNoShape">
              <a:avLst/>
            </a:prstTxWarp>
          </a:bodyPr>
          <a:lstStyle>
            <a:lvl1pPr>
              <a:defRPr sz="1300">
                <a:ea typeface="ＭＳ Ｐゴシック" pitchFamily="1" charset="-128"/>
                <a:cs typeface="+mn-cs"/>
              </a:defRPr>
            </a:lvl1pPr>
          </a:lstStyle>
          <a:p>
            <a:pPr>
              <a:defRPr/>
            </a:pPr>
            <a:endParaRPr lang="en-US" altLang="ja-JP"/>
          </a:p>
        </p:txBody>
      </p:sp>
      <p:sp>
        <p:nvSpPr>
          <p:cNvPr id="25603" name="Rectangle 3"/>
          <p:cNvSpPr>
            <a:spLocks noGrp="1" noChangeArrowheads="1"/>
          </p:cNvSpPr>
          <p:nvPr>
            <p:ph type="dt" idx="1"/>
          </p:nvPr>
        </p:nvSpPr>
        <p:spPr bwMode="auto">
          <a:xfrm>
            <a:off x="4025636" y="0"/>
            <a:ext cx="3078427" cy="511731"/>
          </a:xfrm>
          <a:prstGeom prst="rect">
            <a:avLst/>
          </a:prstGeom>
          <a:noFill/>
          <a:ln w="9525">
            <a:noFill/>
            <a:miter lim="800000"/>
            <a:headEnd/>
            <a:tailEnd/>
          </a:ln>
        </p:spPr>
        <p:txBody>
          <a:bodyPr vert="horz" wrap="square" lIns="99065" tIns="49533" rIns="99065" bIns="49533" numCol="1" anchor="t" anchorCtr="0" compatLnSpc="1">
            <a:prstTxWarp prst="textNoShape">
              <a:avLst/>
            </a:prstTxWarp>
          </a:bodyPr>
          <a:lstStyle>
            <a:lvl1pPr algn="r">
              <a:defRPr sz="1300">
                <a:ea typeface="ＭＳ Ｐゴシック" pitchFamily="1" charset="-128"/>
                <a:cs typeface="+mn-cs"/>
              </a:defRPr>
            </a:lvl1pPr>
          </a:lstStyle>
          <a:p>
            <a:pPr>
              <a:defRPr/>
            </a:pPr>
            <a:endParaRPr lang="en-US" altLang="ja-JP"/>
          </a:p>
        </p:txBody>
      </p:sp>
      <p:sp>
        <p:nvSpPr>
          <p:cNvPr id="50180" name="Rectangle 4"/>
          <p:cNvSpPr>
            <a:spLocks noGrp="1" noRot="1" noChangeAspect="1" noChangeArrowheads="1" noTextEdit="1"/>
          </p:cNvSpPr>
          <p:nvPr>
            <p:ph type="sldImg" idx="2"/>
          </p:nvPr>
        </p:nvSpPr>
        <p:spPr bwMode="auto">
          <a:xfrm>
            <a:off x="993775" y="768350"/>
            <a:ext cx="5116513" cy="3836988"/>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947210" y="4861442"/>
            <a:ext cx="5209646" cy="4605576"/>
          </a:xfrm>
          <a:prstGeom prst="rect">
            <a:avLst/>
          </a:prstGeom>
          <a:noFill/>
          <a:ln w="9525">
            <a:noFill/>
            <a:miter lim="800000"/>
            <a:headEnd/>
            <a:tailEnd/>
          </a:ln>
        </p:spPr>
        <p:txBody>
          <a:bodyPr vert="horz" wrap="square" lIns="99065" tIns="49533" rIns="99065" bIns="49533"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5606" name="Rectangle 6"/>
          <p:cNvSpPr>
            <a:spLocks noGrp="1" noChangeArrowheads="1"/>
          </p:cNvSpPr>
          <p:nvPr>
            <p:ph type="ftr" sz="quarter" idx="4"/>
          </p:nvPr>
        </p:nvSpPr>
        <p:spPr bwMode="auto">
          <a:xfrm>
            <a:off x="1" y="9722882"/>
            <a:ext cx="3078427" cy="511731"/>
          </a:xfrm>
          <a:prstGeom prst="rect">
            <a:avLst/>
          </a:prstGeom>
          <a:noFill/>
          <a:ln w="9525">
            <a:noFill/>
            <a:miter lim="800000"/>
            <a:headEnd/>
            <a:tailEnd/>
          </a:ln>
        </p:spPr>
        <p:txBody>
          <a:bodyPr vert="horz" wrap="square" lIns="99065" tIns="49533" rIns="99065" bIns="49533" numCol="1" anchor="b" anchorCtr="0" compatLnSpc="1">
            <a:prstTxWarp prst="textNoShape">
              <a:avLst/>
            </a:prstTxWarp>
          </a:bodyPr>
          <a:lstStyle>
            <a:lvl1pPr>
              <a:defRPr sz="1300">
                <a:ea typeface="ＭＳ Ｐゴシック" pitchFamily="1" charset="-128"/>
                <a:cs typeface="+mn-cs"/>
              </a:defRPr>
            </a:lvl1pPr>
          </a:lstStyle>
          <a:p>
            <a:pPr>
              <a:defRPr/>
            </a:pPr>
            <a:endParaRPr lang="en-US" altLang="ja-JP"/>
          </a:p>
        </p:txBody>
      </p:sp>
      <p:sp>
        <p:nvSpPr>
          <p:cNvPr id="25607" name="Rectangle 7"/>
          <p:cNvSpPr>
            <a:spLocks noGrp="1" noChangeArrowheads="1"/>
          </p:cNvSpPr>
          <p:nvPr>
            <p:ph type="sldNum" sz="quarter" idx="5"/>
          </p:nvPr>
        </p:nvSpPr>
        <p:spPr bwMode="auto">
          <a:xfrm>
            <a:off x="4025636" y="9722882"/>
            <a:ext cx="3078427" cy="511731"/>
          </a:xfrm>
          <a:prstGeom prst="rect">
            <a:avLst/>
          </a:prstGeom>
          <a:noFill/>
          <a:ln w="9525">
            <a:noFill/>
            <a:miter lim="800000"/>
            <a:headEnd/>
            <a:tailEnd/>
          </a:ln>
        </p:spPr>
        <p:txBody>
          <a:bodyPr vert="horz" wrap="square" lIns="99065" tIns="49533" rIns="99065" bIns="49533" numCol="1" anchor="b" anchorCtr="0" compatLnSpc="1">
            <a:prstTxWarp prst="textNoShape">
              <a:avLst/>
            </a:prstTxWarp>
          </a:bodyPr>
          <a:lstStyle>
            <a:lvl1pPr algn="r">
              <a:defRPr sz="1300"/>
            </a:lvl1pPr>
          </a:lstStyle>
          <a:p>
            <a:fld id="{DCE3318B-7B97-1246-85F3-B1717CFD3CDC}" type="slidenum">
              <a:rPr lang="en-US" altLang="ja-JP"/>
              <a:pPr/>
              <a:t>‹#›</a:t>
            </a:fld>
            <a:endParaRPr lang="en-US" altLang="ja-JP"/>
          </a:p>
        </p:txBody>
      </p:sp>
    </p:spTree>
    <p:extLst>
      <p:ext uri="{BB962C8B-B14F-4D97-AF65-F5344CB8AC3E}">
        <p14:creationId xmlns:p14="http://schemas.microsoft.com/office/powerpoint/2010/main" val="42330377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ゴシック" pitchFamily="1"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pitchFamily="1"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E3B1B341-DB0B-5A40-BE71-636D37312E14}" type="slidenum">
              <a:rPr lang="en-US" altLang="ja-JP"/>
              <a:pPr/>
              <a:t>1</a:t>
            </a:fld>
            <a:endParaRPr lang="en-US" altLang="ja-JP"/>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976978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5A62800-A177-EA4A-94DE-650E0325494C}" type="slidenum">
              <a:rPr lang="en-US" altLang="ja-JP"/>
              <a:pPr/>
              <a:t>29</a:t>
            </a:fld>
            <a:endParaRPr lang="en-US" altLang="ja-JP"/>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782374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5A62800-A177-EA4A-94DE-650E0325494C}" type="slidenum">
              <a:rPr lang="en-US" altLang="ja-JP"/>
              <a:pPr/>
              <a:t>30</a:t>
            </a:fld>
            <a:endParaRPr lang="en-US" altLang="ja-JP"/>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1527226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5A62800-A177-EA4A-94DE-650E0325494C}" type="slidenum">
              <a:rPr lang="en-US" altLang="ja-JP"/>
              <a:pPr/>
              <a:t>31</a:t>
            </a:fld>
            <a:endParaRPr lang="en-US" altLang="ja-JP"/>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993828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871578D5-8429-894A-86BC-65495619AC27}" type="slidenum">
              <a:rPr lang="en-US" altLang="ja-JP"/>
              <a:pPr/>
              <a:t>33</a:t>
            </a:fld>
            <a:endParaRPr lang="en-US" altLang="ja-JP"/>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694144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3C18D2A-76DF-FA4E-A45C-75522CDA1422}" type="slidenum">
              <a:rPr lang="en-US" altLang="ja-JP"/>
              <a:pPr/>
              <a:t>3</a:t>
            </a:fld>
            <a:endParaRPr lang="en-US" altLang="ja-JP"/>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529274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5"/>
          </p:nvPr>
        </p:nvSpPr>
        <p:spPr/>
        <p:txBody>
          <a:bodyPr/>
          <a:lstStyle/>
          <a:p>
            <a:fld id="{2A7E3833-2186-453A-8433-7ADCA0BBAC3B}" type="slidenum">
              <a:rPr lang="en-US" altLang="ja-JP" smtClean="0"/>
              <a:pPr/>
              <a:t>12</a:t>
            </a:fld>
            <a:endParaRPr lang="en-US" altLang="ja-JP"/>
          </a:p>
        </p:txBody>
      </p:sp>
    </p:spTree>
    <p:extLst>
      <p:ext uri="{BB962C8B-B14F-4D97-AF65-F5344CB8AC3E}">
        <p14:creationId xmlns:p14="http://schemas.microsoft.com/office/powerpoint/2010/main" val="892973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ー 1">
            <a:extLst>
              <a:ext uri="{FF2B5EF4-FFF2-40B4-BE49-F238E27FC236}">
                <a16:creationId xmlns:a16="http://schemas.microsoft.com/office/drawing/2014/main" id="{BE1D0B65-4E92-4F30-85B7-E4691317CBB4}"/>
              </a:ext>
            </a:extLst>
          </p:cNvPr>
          <p:cNvSpPr>
            <a:spLocks noGrp="1" noRot="1" noChangeAspect="1" noChangeArrowheads="1" noTextEdit="1"/>
          </p:cNvSpPr>
          <p:nvPr>
            <p:ph type="sldImg"/>
          </p:nvPr>
        </p:nvSpPr>
        <p:spPr>
          <a:ln/>
        </p:spPr>
      </p:sp>
      <p:sp>
        <p:nvSpPr>
          <p:cNvPr id="8195" name="ノート プレースホルダー 2">
            <a:extLst>
              <a:ext uri="{FF2B5EF4-FFF2-40B4-BE49-F238E27FC236}">
                <a16:creationId xmlns:a16="http://schemas.microsoft.com/office/drawing/2014/main" id="{B3BF2BD6-60A8-45BB-A104-E788082182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b="1" u="sng">
                <a:latin typeface="Arial" panose="020B0604020202020204" pitchFamily="34" charset="0"/>
                <a:ea typeface="ＭＳ Ｐゴシック" panose="020B0600070205080204" pitchFamily="50" charset="-128"/>
              </a:rPr>
              <a:t>According to UN Projection</a:t>
            </a:r>
            <a:r>
              <a:rPr lang="en-US" altLang="ja-JP" b="1">
                <a:latin typeface="Arial" panose="020B0604020202020204" pitchFamily="34" charset="0"/>
                <a:ea typeface="ＭＳ Ｐゴシック" panose="020B0600070205080204" pitchFamily="50" charset="-128"/>
              </a:rPr>
              <a:t> 2017, </a:t>
            </a:r>
            <a:r>
              <a:rPr lang="en-US" altLang="ja-JP" b="1" u="sng">
                <a:latin typeface="Arial" panose="020B0604020202020204" pitchFamily="34" charset="0"/>
                <a:ea typeface="ＭＳ Ｐゴシック" panose="020B0600070205080204" pitchFamily="50" charset="-128"/>
              </a:rPr>
              <a:t>the world's population</a:t>
            </a:r>
            <a:r>
              <a:rPr lang="en-US" altLang="ja-JP" b="1">
                <a:latin typeface="Arial" panose="020B0604020202020204" pitchFamily="34" charset="0"/>
                <a:ea typeface="ＭＳ Ｐゴシック" panose="020B0600070205080204" pitchFamily="50" charset="-128"/>
              </a:rPr>
              <a:t> in 2015 was 7.38 billion and it</a:t>
            </a:r>
            <a:r>
              <a:rPr lang="en-US" altLang="ja-JP" b="1" u="sng">
                <a:latin typeface="Arial" panose="020B0604020202020204" pitchFamily="34" charset="0"/>
                <a:ea typeface="ＭＳ Ｐゴシック" panose="020B0600070205080204" pitchFamily="50" charset="-128"/>
              </a:rPr>
              <a:t> will increase continuously and will top 11 billion by 2100</a:t>
            </a:r>
            <a:r>
              <a:rPr lang="en-US" altLang="ja-JP" b="1">
                <a:latin typeface="Arial" panose="020B0604020202020204" pitchFamily="34" charset="0"/>
                <a:ea typeface="ＭＳ Ｐゴシック" panose="020B0600070205080204" pitchFamily="50" charset="-128"/>
              </a:rPr>
              <a:t>.</a:t>
            </a:r>
            <a:endParaRPr lang="ja-JP" altLang="ja-JP">
              <a:latin typeface="Arial" panose="020B0604020202020204" pitchFamily="34" charset="0"/>
              <a:ea typeface="ＭＳ Ｐゴシック" panose="020B0600070205080204" pitchFamily="50" charset="-128"/>
            </a:endParaRPr>
          </a:p>
          <a:p>
            <a:r>
              <a:rPr lang="en-US" altLang="ja-JP" b="1" u="sng">
                <a:latin typeface="Arial" panose="020B0604020202020204" pitchFamily="34" charset="0"/>
                <a:ea typeface="ＭＳ Ｐゴシック" panose="020B0600070205080204" pitchFamily="50" charset="-128"/>
              </a:rPr>
              <a:t>On the other hand</a:t>
            </a:r>
            <a:r>
              <a:rPr lang="en-US" altLang="ja-JP" b="1">
                <a:latin typeface="Arial" panose="020B0604020202020204" pitchFamily="34" charset="0"/>
                <a:ea typeface="ＭＳ Ｐゴシック" panose="020B0600070205080204" pitchFamily="50" charset="-128"/>
              </a:rPr>
              <a:t>, </a:t>
            </a:r>
            <a:r>
              <a:rPr lang="en-US" altLang="ja-JP" b="1" u="sng">
                <a:latin typeface="Arial" panose="020B0604020202020204" pitchFamily="34" charset="0"/>
                <a:ea typeface="ＭＳ Ｐゴシック" panose="020B0600070205080204" pitchFamily="50" charset="-128"/>
              </a:rPr>
              <a:t>the same</a:t>
            </a:r>
            <a:r>
              <a:rPr lang="en-US" altLang="ja-JP" b="1">
                <a:latin typeface="Arial" panose="020B0604020202020204" pitchFamily="34" charset="0"/>
                <a:ea typeface="ＭＳ Ｐゴシック" panose="020B0600070205080204" pitchFamily="50" charset="-128"/>
              </a:rPr>
              <a:t> UN </a:t>
            </a:r>
            <a:r>
              <a:rPr lang="en-US" altLang="ja-JP" b="1" u="sng">
                <a:latin typeface="Arial" panose="020B0604020202020204" pitchFamily="34" charset="0"/>
                <a:ea typeface="ＭＳ Ｐゴシック" panose="020B0600070205080204" pitchFamily="50" charset="-128"/>
              </a:rPr>
              <a:t>projection states</a:t>
            </a:r>
            <a:r>
              <a:rPr lang="en-US" altLang="ja-JP" b="1">
                <a:latin typeface="Arial" panose="020B0604020202020204" pitchFamily="34" charset="0"/>
                <a:ea typeface="ＭＳ Ｐゴシック" panose="020B0600070205080204" pitchFamily="50" charset="-128"/>
              </a:rPr>
              <a:t> that </a:t>
            </a:r>
            <a:r>
              <a:rPr lang="en-US" altLang="ja-JP" b="1" u="sng">
                <a:latin typeface="Arial" panose="020B0604020202020204" pitchFamily="34" charset="0"/>
                <a:ea typeface="ＭＳ Ｐゴシック" panose="020B0600070205080204" pitchFamily="50" charset="-128"/>
              </a:rPr>
              <a:t>Japan’s population will decrease from 130 million </a:t>
            </a:r>
            <a:r>
              <a:rPr lang="en-US" altLang="ja-JP" b="1">
                <a:latin typeface="Arial" panose="020B0604020202020204" pitchFamily="34" charset="0"/>
                <a:ea typeface="ＭＳ Ｐゴシック" panose="020B0600070205080204" pitchFamily="50" charset="-128"/>
              </a:rPr>
              <a:t>in 2015 </a:t>
            </a:r>
            <a:r>
              <a:rPr lang="en-US" altLang="ja-JP" b="1" u="sng">
                <a:latin typeface="Arial" panose="020B0604020202020204" pitchFamily="34" charset="0"/>
                <a:ea typeface="ＭＳ Ｐゴシック" panose="020B0600070205080204" pitchFamily="50" charset="-128"/>
              </a:rPr>
              <a:t>to 80 million</a:t>
            </a:r>
            <a:r>
              <a:rPr lang="en-US" altLang="ja-JP" b="1">
                <a:latin typeface="Arial" panose="020B0604020202020204" pitchFamily="34" charset="0"/>
                <a:ea typeface="ＭＳ Ｐゴシック" panose="020B0600070205080204" pitchFamily="50" charset="-128"/>
              </a:rPr>
              <a:t> by 2100. </a:t>
            </a:r>
            <a:r>
              <a:rPr lang="en-US" altLang="ja-JP" b="1" u="sng">
                <a:latin typeface="Arial" panose="020B0604020202020204" pitchFamily="34" charset="0"/>
                <a:ea typeface="ＭＳ Ｐゴシック" panose="020B0600070205080204" pitchFamily="50" charset="-128"/>
              </a:rPr>
              <a:t>According to Japanese demographic institutes</a:t>
            </a:r>
            <a:r>
              <a:rPr lang="en-US" altLang="ja-JP" b="1">
                <a:latin typeface="Arial" panose="020B0604020202020204" pitchFamily="34" charset="0"/>
                <a:ea typeface="ＭＳ Ｐゴシック" panose="020B0600070205080204" pitchFamily="50" charset="-128"/>
              </a:rPr>
              <a:t>, Japan’s population will be </a:t>
            </a:r>
            <a:r>
              <a:rPr lang="en-US" altLang="ja-JP" b="1" u="sng">
                <a:latin typeface="Arial" panose="020B0604020202020204" pitchFamily="34" charset="0"/>
                <a:ea typeface="ＭＳ Ｐゴシック" panose="020B0600070205080204" pitchFamily="50" charset="-128"/>
              </a:rPr>
              <a:t>even less than 60 million by 2100</a:t>
            </a:r>
            <a:r>
              <a:rPr lang="en-US" altLang="ja-JP" b="1">
                <a:latin typeface="Arial" panose="020B0604020202020204" pitchFamily="34" charset="0"/>
                <a:ea typeface="ＭＳ Ｐゴシック" panose="020B0600070205080204" pitchFamily="50" charset="-128"/>
              </a:rPr>
              <a:t> (Fig. 1).</a:t>
            </a:r>
            <a:endParaRPr lang="ja-JP" altLang="en-US">
              <a:latin typeface="Arial" panose="020B0604020202020204" pitchFamily="34" charset="0"/>
              <a:ea typeface="ＭＳ Ｐゴシック" panose="020B0600070205080204" pitchFamily="50" charset="-128"/>
            </a:endParaRPr>
          </a:p>
        </p:txBody>
      </p:sp>
      <p:sp>
        <p:nvSpPr>
          <p:cNvPr id="8196" name="スライド番号プレースホルダー 3">
            <a:extLst>
              <a:ext uri="{FF2B5EF4-FFF2-40B4-BE49-F238E27FC236}">
                <a16:creationId xmlns:a16="http://schemas.microsoft.com/office/drawing/2014/main" id="{AE40185A-2D13-4CE0-B85D-6574F9F021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3183" indent="-285840">
              <a:defRPr kumimoji="1" sz="2400">
                <a:solidFill>
                  <a:schemeClr val="tx1"/>
                </a:solidFill>
                <a:latin typeface="Arial" panose="020B0604020202020204" pitchFamily="34" charset="0"/>
                <a:ea typeface="ＭＳ Ｐゴシック" panose="020B0600070205080204" pitchFamily="50" charset="-128"/>
              </a:defRPr>
            </a:lvl2pPr>
            <a:lvl3pPr marL="1143359" indent="-228672">
              <a:defRPr kumimoji="1" sz="2400">
                <a:solidFill>
                  <a:schemeClr val="tx1"/>
                </a:solidFill>
                <a:latin typeface="Arial" panose="020B0604020202020204" pitchFamily="34" charset="0"/>
                <a:ea typeface="ＭＳ Ｐゴシック" panose="020B0600070205080204" pitchFamily="50" charset="-128"/>
              </a:defRPr>
            </a:lvl3pPr>
            <a:lvl4pPr marL="1600702" indent="-228672">
              <a:defRPr kumimoji="1" sz="2400">
                <a:solidFill>
                  <a:schemeClr val="tx1"/>
                </a:solidFill>
                <a:latin typeface="Arial" panose="020B0604020202020204" pitchFamily="34" charset="0"/>
                <a:ea typeface="ＭＳ Ｐゴシック" panose="020B0600070205080204" pitchFamily="50" charset="-128"/>
              </a:defRPr>
            </a:lvl4pPr>
            <a:lvl5pPr marL="2058045" indent="-228672">
              <a:defRPr kumimoji="1" sz="2400">
                <a:solidFill>
                  <a:schemeClr val="tx1"/>
                </a:solidFill>
                <a:latin typeface="Arial" panose="020B0604020202020204" pitchFamily="34" charset="0"/>
                <a:ea typeface="ＭＳ Ｐゴシック" panose="020B0600070205080204" pitchFamily="50" charset="-128"/>
              </a:defRPr>
            </a:lvl5pPr>
            <a:lvl6pPr marL="2515387" indent="-228672"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2732" indent="-228672"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30076" indent="-228672"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7418" indent="-228672"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9082AFDD-0AFD-4EF4-9656-77592A7F11AE}" type="slidenum">
              <a:rPr lang="en-US" altLang="ja-JP" sz="1100"/>
              <a:pPr/>
              <a:t>13</a:t>
            </a:fld>
            <a:endParaRPr lang="en-US" altLang="ja-JP" sz="1100"/>
          </a:p>
        </p:txBody>
      </p:sp>
    </p:spTree>
    <p:extLst>
      <p:ext uri="{BB962C8B-B14F-4D97-AF65-F5344CB8AC3E}">
        <p14:creationId xmlns:p14="http://schemas.microsoft.com/office/powerpoint/2010/main" val="234199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3C18D2A-76DF-FA4E-A45C-75522CDA1422}" type="slidenum">
              <a:rPr lang="en-US" altLang="ja-JP"/>
              <a:pPr/>
              <a:t>14</a:t>
            </a:fld>
            <a:endParaRPr lang="en-US" altLang="ja-JP"/>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529274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5A62800-A177-EA4A-94DE-650E0325494C}" type="slidenum">
              <a:rPr lang="en-US" altLang="ja-JP"/>
              <a:pPr/>
              <a:t>25</a:t>
            </a:fld>
            <a:endParaRPr lang="en-US" altLang="ja-JP"/>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106451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5A62800-A177-EA4A-94DE-650E0325494C}" type="slidenum">
              <a:rPr lang="en-US" altLang="ja-JP"/>
              <a:pPr/>
              <a:t>26</a:t>
            </a:fld>
            <a:endParaRPr lang="en-US" altLang="ja-JP"/>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4206380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5A62800-A177-EA4A-94DE-650E0325494C}" type="slidenum">
              <a:rPr lang="en-US" altLang="ja-JP"/>
              <a:pPr/>
              <a:t>27</a:t>
            </a:fld>
            <a:endParaRPr lang="en-US" altLang="ja-JP"/>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264484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3C18D2A-76DF-FA4E-A45C-75522CDA1422}" type="slidenum">
              <a:rPr lang="en-US" altLang="ja-JP"/>
              <a:pPr/>
              <a:t>28</a:t>
            </a:fld>
            <a:endParaRPr lang="en-US" altLang="ja-JP"/>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053095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kumimoji="0" lang="ja-JP" altLang="ja-JP">
              <a:latin typeface="Times New Roman" pitchFamily="1" charset="0"/>
              <a:ea typeface="ＭＳ Ｐゴシック" pitchFamily="1" charset="-128"/>
              <a:cs typeface="+mn-cs"/>
            </a:endParaRPr>
          </a:p>
        </p:txBody>
      </p:sp>
      <p:sp>
        <p:nvSpPr>
          <p:cNvPr id="4098"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4099" name="Rectangle 3"/>
          <p:cNvSpPr>
            <a:spLocks noGrp="1" noChangeArrowheads="1"/>
          </p:cNvSpPr>
          <p:nvPr>
            <p:ph type="subTitle" idx="1"/>
          </p:nvPr>
        </p:nvSpPr>
        <p:spPr>
          <a:xfrm>
            <a:off x="1447800" y="3429000"/>
            <a:ext cx="7010400" cy="1600200"/>
          </a:xfrm>
        </p:spPr>
        <p:txBody>
          <a:bodyPr/>
          <a:lstStyle>
            <a:lvl1pPr marL="0" indent="0">
              <a:buFont typeface="Wingdings" pitchFamily="1"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fld id="{8406D053-F701-8F44-B286-1EB2A491DFE7}" type="slidenum">
              <a:rPr lang="en-US" altLang="ja-JP"/>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8C6FB888-A627-904A-9DF4-962BF4505D21}"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66738" y="304800"/>
            <a:ext cx="5854700" cy="57150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3270F002-563C-B342-8412-A7D664249156}" type="slidenum">
              <a:rPr lang="en-US" altLang="ja-JP"/>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00"/>
            <a:ext cx="8001000" cy="1216025"/>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566738" y="1752600"/>
            <a:ext cx="8001000" cy="4267200"/>
          </a:xfrm>
        </p:spPr>
        <p:txBody>
          <a:bodyPr/>
          <a:lstStyle/>
          <a:p>
            <a:pPr lvl="0"/>
            <a:endParaRPr lang="ja-JP" altLang="en-US" noProof="0"/>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E6AB4D12-C618-014F-B221-52F3DAADFE71}"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D3093820-E99D-BC49-8911-DFAB2BAF8A4A}" type="slidenum">
              <a:rPr lang="en-US" altLang="ja-JP"/>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65FFFF4F-7759-E745-839E-F5DE8D7F5237}" type="slidenum">
              <a:rPr lang="en-US"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fld id="{9B2902C7-A607-9243-BBBD-ED7BA963BB81}"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8"/>
          <p:cNvSpPr>
            <a:spLocks noGrp="1" noChangeArrowheads="1"/>
          </p:cNvSpPr>
          <p:nvPr>
            <p:ph type="sldNum" sz="quarter" idx="12"/>
          </p:nvPr>
        </p:nvSpPr>
        <p:spPr>
          <a:ln/>
        </p:spPr>
        <p:txBody>
          <a:bodyPr/>
          <a:lstStyle>
            <a:lvl1pPr>
              <a:defRPr/>
            </a:lvl1pPr>
          </a:lstStyle>
          <a:p>
            <a:fld id="{A961702F-A70D-4F42-A5B3-6153A7BFD975}"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8"/>
          <p:cNvSpPr>
            <a:spLocks noGrp="1" noChangeArrowheads="1"/>
          </p:cNvSpPr>
          <p:nvPr>
            <p:ph type="sldNum" sz="quarter" idx="12"/>
          </p:nvPr>
        </p:nvSpPr>
        <p:spPr>
          <a:ln/>
        </p:spPr>
        <p:txBody>
          <a:bodyPr/>
          <a:lstStyle>
            <a:lvl1pPr>
              <a:defRPr/>
            </a:lvl1pPr>
          </a:lstStyle>
          <a:p>
            <a:fld id="{3B04F41E-E065-2E47-AF2F-7F79D236B32C}"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8"/>
          <p:cNvSpPr>
            <a:spLocks noGrp="1" noChangeArrowheads="1"/>
          </p:cNvSpPr>
          <p:nvPr>
            <p:ph type="sldNum" sz="quarter" idx="12"/>
          </p:nvPr>
        </p:nvSpPr>
        <p:spPr>
          <a:ln/>
        </p:spPr>
        <p:txBody>
          <a:bodyPr/>
          <a:lstStyle>
            <a:lvl1pPr>
              <a:defRPr/>
            </a:lvl1pPr>
          </a:lstStyle>
          <a:p>
            <a:fld id="{2A573F95-D0B3-1E46-BF37-C1F61DF7FDCE}"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fld id="{FFA7FC27-FDE9-E04D-B35D-59EC1E1E2836}"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fld id="{4B4CB86A-0712-2D40-BE2D-E290FAD77E7B}"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3075"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76"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kumimoji="0" lang="ja-JP" altLang="ja-JP">
              <a:latin typeface="Times New Roman" pitchFamily="1" charset="0"/>
              <a:ea typeface="ＭＳ Ｐゴシック" pitchFamily="1" charset="-128"/>
              <a:cs typeface="+mn-cs"/>
            </a:endParaRPr>
          </a:p>
        </p:txBody>
      </p:sp>
      <p:sp>
        <p:nvSpPr>
          <p:cNvPr id="3077"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ja-JP" altLang="en-US">
              <a:ea typeface="ＭＳ Ｐゴシック" pitchFamily="1" charset="-128"/>
              <a:cs typeface="+mn-cs"/>
            </a:endParaRPr>
          </a:p>
        </p:txBody>
      </p:sp>
      <p:sp>
        <p:nvSpPr>
          <p:cNvPr id="3078"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ea typeface="ＭＳ Ｐゴシック" pitchFamily="1" charset="-128"/>
                <a:cs typeface="+mn-cs"/>
              </a:defRPr>
            </a:lvl1pPr>
          </a:lstStyle>
          <a:p>
            <a:pPr>
              <a:defRPr/>
            </a:pPr>
            <a:endParaRPr lang="en-US" altLang="ja-JP"/>
          </a:p>
        </p:txBody>
      </p:sp>
      <p:sp>
        <p:nvSpPr>
          <p:cNvPr id="307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ea typeface="ＭＳ Ｐゴシック" pitchFamily="1" charset="-128"/>
                <a:cs typeface="+mn-cs"/>
              </a:defRPr>
            </a:lvl1pPr>
          </a:lstStyle>
          <a:p>
            <a:pPr>
              <a:defRPr/>
            </a:pPr>
            <a:endParaRPr lang="en-US" altLang="ja-JP"/>
          </a:p>
        </p:txBody>
      </p:sp>
      <p:sp>
        <p:nvSpPr>
          <p:cNvPr id="3080"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fld id="{DDC61FB8-5AC6-AC43-A6F9-CC5306938ABF}"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87"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469900" indent="-469900" algn="l" rtl="0" eaLnBrk="0" fontAlgn="base" hangingPunct="0">
        <a:spcBef>
          <a:spcPct val="20000"/>
        </a:spcBef>
        <a:spcAft>
          <a:spcPct val="0"/>
        </a:spcAft>
        <a:buClr>
          <a:schemeClr val="accent2"/>
        </a:buClr>
        <a:buFont typeface="Wingdings"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charset="2"/>
        <a:buChar char="n"/>
        <a:defRPr sz="2600">
          <a:solidFill>
            <a:schemeClr val="tx1"/>
          </a:solidFill>
          <a:latin typeface="+mn-lt"/>
          <a:ea typeface="ＭＳ Ｐゴシック" charset="-128"/>
        </a:defRPr>
      </a:lvl2pPr>
      <a:lvl3pPr marL="1304925" indent="-395288" algn="l" rtl="0" eaLnBrk="0" fontAlgn="base" hangingPunct="0">
        <a:spcBef>
          <a:spcPct val="20000"/>
        </a:spcBef>
        <a:spcAft>
          <a:spcPct val="0"/>
        </a:spcAft>
        <a:buClr>
          <a:schemeClr val="accent2"/>
        </a:buClr>
        <a:buFont typeface="Wingdings" charset="2"/>
        <a:buChar char="o"/>
        <a:defRPr sz="2300">
          <a:solidFill>
            <a:schemeClr val="tx1"/>
          </a:solidFill>
          <a:latin typeface="+mn-lt"/>
          <a:ea typeface="ＭＳ Ｐゴシック" charset="-128"/>
        </a:defRPr>
      </a:lvl3pPr>
      <a:lvl4pPr marL="1693863" indent="-387350" algn="l" rtl="0" eaLnBrk="0" fontAlgn="base" hangingPunct="0">
        <a:spcBef>
          <a:spcPct val="20000"/>
        </a:spcBef>
        <a:spcAft>
          <a:spcPct val="0"/>
        </a:spcAft>
        <a:buClr>
          <a:schemeClr val="accent2"/>
        </a:buClr>
        <a:buFont typeface="Wingdings" charset="2"/>
        <a:buChar char="n"/>
        <a:defRPr sz="2000">
          <a:solidFill>
            <a:schemeClr val="tx1"/>
          </a:solidFill>
          <a:latin typeface="+mn-lt"/>
          <a:ea typeface="ＭＳ Ｐゴシック" charset="-128"/>
        </a:defRPr>
      </a:lvl4pPr>
      <a:lvl5pPr marL="2093913" indent="-398463" algn="l" rtl="0" eaLnBrk="0" fontAlgn="base" hangingPunct="0">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5pPr>
      <a:lvl6pPr marL="2551113" indent="-398463" algn="l" rtl="0" fontAlgn="base">
        <a:spcBef>
          <a:spcPct val="25000"/>
        </a:spcBef>
        <a:spcAft>
          <a:spcPct val="0"/>
        </a:spcAft>
        <a:buClr>
          <a:schemeClr val="accent2"/>
        </a:buClr>
        <a:buFont typeface="Wingdings" pitchFamily="1"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1"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1"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1" charset="2"/>
        <a:buChar char="§"/>
        <a:defRPr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d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d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hit-north.or.jp/information/2024/04/24/2171/"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68660" y="476672"/>
            <a:ext cx="8207796" cy="1800200"/>
          </a:xfrm>
        </p:spPr>
        <p:txBody>
          <a:bodyPr anchor="t"/>
          <a:lstStyle/>
          <a:p>
            <a:pPr algn="ctr" eaLnBrk="1" hangingPunct="1"/>
            <a:r>
              <a:rPr lang="ja-JP" altLang="en-US" sz="1400" dirty="0"/>
              <a:t>　</a:t>
            </a:r>
            <a:r>
              <a:rPr lang="en-US" altLang="ja-JP" sz="2400" dirty="0"/>
              <a:t>【2024</a:t>
            </a:r>
            <a:r>
              <a:rPr lang="ja-JP" altLang="en-US" sz="2400" dirty="0"/>
              <a:t>年度社会福祉セミナー</a:t>
            </a:r>
            <a:r>
              <a:rPr lang="en-US" altLang="ja-JP" sz="2400" dirty="0"/>
              <a:t>】</a:t>
            </a:r>
            <a:br>
              <a:rPr lang="en-US" altLang="ja-JP" sz="2800" dirty="0"/>
            </a:br>
            <a:r>
              <a:rPr lang="ja-JP" altLang="en-US" sz="3600" dirty="0"/>
              <a:t>人口減少、未来の北海道民の暮らしはどうなるか</a:t>
            </a:r>
            <a:r>
              <a:rPr lang="en-US" altLang="ja-JP" sz="3600" dirty="0"/>
              <a:t>?</a:t>
            </a:r>
            <a:br>
              <a:rPr lang="en-US" altLang="ja-JP" sz="5400" dirty="0">
                <a:solidFill>
                  <a:srgbClr val="000000"/>
                </a:solidFill>
                <a:latin typeface="ＭＳ ゴシック"/>
                <a:ea typeface="ＭＳ ゴシック"/>
                <a:cs typeface="ＭＳ ゴシック"/>
              </a:rPr>
            </a:br>
            <a:endParaRPr lang="ja-JP" altLang="en-US" sz="3600" dirty="0">
              <a:solidFill>
                <a:srgbClr val="000000"/>
              </a:solidFill>
              <a:latin typeface="ＭＳ ゴシック"/>
              <a:ea typeface="ＭＳ ゴシック"/>
              <a:cs typeface="ＭＳ ゴシック"/>
            </a:endParaRPr>
          </a:p>
        </p:txBody>
      </p:sp>
      <p:sp>
        <p:nvSpPr>
          <p:cNvPr id="5123" name="Rectangle 3"/>
          <p:cNvSpPr>
            <a:spLocks noGrp="1" noChangeArrowheads="1"/>
          </p:cNvSpPr>
          <p:nvPr>
            <p:ph type="subTitle" idx="1"/>
          </p:nvPr>
        </p:nvSpPr>
        <p:spPr>
          <a:xfrm>
            <a:off x="611560" y="2996952"/>
            <a:ext cx="7259116" cy="3530487"/>
          </a:xfrm>
        </p:spPr>
        <p:txBody>
          <a:bodyPr/>
          <a:lstStyle/>
          <a:p>
            <a:pPr eaLnBrk="1" hangingPunct="1">
              <a:buFont typeface="Wingdings" charset="2"/>
              <a:buNone/>
            </a:pPr>
            <a:r>
              <a:rPr lang="ja-JP" altLang="en-US" sz="1600" b="1" dirty="0">
                <a:solidFill>
                  <a:srgbClr val="000000"/>
                </a:solidFill>
                <a:latin typeface="ＭＳ 明朝"/>
                <a:ea typeface="ＭＳ 明朝"/>
                <a:cs typeface="ＭＳ 明朝"/>
              </a:rPr>
              <a:t>原　俊彦（日本医療大学　特任教授・札幌市立大学　名誉教授）</a:t>
            </a:r>
          </a:p>
          <a:p>
            <a:pPr algn="just" eaLnBrk="1" hangingPunct="1"/>
            <a:endParaRPr lang="en-US" altLang="ja-JP" sz="1600" b="1" dirty="0">
              <a:latin typeface="ＭＳ 明朝"/>
              <a:ea typeface="ＭＳ 明朝"/>
              <a:cs typeface="ＭＳ 明朝"/>
            </a:endParaRPr>
          </a:p>
          <a:p>
            <a:pPr algn="just" eaLnBrk="1" hangingPunct="1"/>
            <a:r>
              <a:rPr lang="en-US" altLang="ja-JP" sz="1600" b="1" dirty="0">
                <a:latin typeface="ＭＳ 明朝"/>
                <a:ea typeface="ＭＳ 明朝"/>
                <a:cs typeface="ＭＳ 明朝"/>
              </a:rPr>
              <a:t>2024</a:t>
            </a:r>
            <a:r>
              <a:rPr lang="ja-JP" altLang="en-US" sz="1600" b="1" dirty="0">
                <a:latin typeface="ＭＳ 明朝"/>
                <a:ea typeface="ＭＳ 明朝"/>
                <a:cs typeface="ＭＳ 明朝"/>
              </a:rPr>
              <a:t>年</a:t>
            </a:r>
            <a:r>
              <a:rPr lang="en-US" altLang="ja-JP" sz="1600" b="1" dirty="0">
                <a:latin typeface="ＭＳ 明朝"/>
                <a:ea typeface="ＭＳ 明朝"/>
                <a:cs typeface="ＭＳ 明朝"/>
              </a:rPr>
              <a:t>6</a:t>
            </a:r>
            <a:r>
              <a:rPr lang="ja-JP" altLang="en-US" sz="1600" b="1" dirty="0">
                <a:latin typeface="ＭＳ 明朝"/>
                <a:ea typeface="ＭＳ 明朝"/>
                <a:cs typeface="ＭＳ 明朝"/>
              </a:rPr>
              <a:t>月</a:t>
            </a:r>
            <a:r>
              <a:rPr lang="en-US" altLang="ja-JP" sz="1600" b="1" dirty="0">
                <a:latin typeface="ＭＳ 明朝"/>
                <a:ea typeface="ＭＳ 明朝"/>
                <a:cs typeface="ＭＳ 明朝"/>
              </a:rPr>
              <a:t>1</a:t>
            </a:r>
            <a:r>
              <a:rPr lang="ja-JP" altLang="en-US" sz="1600" b="1" dirty="0">
                <a:latin typeface="ＭＳ 明朝"/>
                <a:ea typeface="ＭＳ 明朝"/>
                <a:cs typeface="ＭＳ 明朝"/>
              </a:rPr>
              <a:t>日（土）</a:t>
            </a:r>
            <a:r>
              <a:rPr lang="en-US" altLang="ja-JP" sz="1600" b="1" dirty="0">
                <a:latin typeface="ＭＳ 明朝"/>
                <a:ea typeface="ＭＳ 明朝"/>
                <a:cs typeface="ＭＳ 明朝"/>
              </a:rPr>
              <a:t>9</a:t>
            </a:r>
            <a:r>
              <a:rPr lang="ja-JP" altLang="en-US" sz="1600" b="1" dirty="0">
                <a:latin typeface="ＭＳ 明朝"/>
                <a:ea typeface="ＭＳ 明朝"/>
                <a:cs typeface="ＭＳ 明朝"/>
              </a:rPr>
              <a:t>：</a:t>
            </a:r>
            <a:r>
              <a:rPr lang="en-US" altLang="ja-JP" sz="1600" b="1" dirty="0">
                <a:latin typeface="ＭＳ 明朝"/>
                <a:ea typeface="ＭＳ 明朝"/>
                <a:cs typeface="ＭＳ 明朝"/>
              </a:rPr>
              <a:t>30</a:t>
            </a:r>
            <a:r>
              <a:rPr lang="ja-JP" altLang="en-US" sz="1600" b="1" dirty="0">
                <a:latin typeface="ＭＳ 明朝"/>
                <a:ea typeface="ＭＳ 明朝"/>
                <a:cs typeface="ＭＳ 明朝"/>
              </a:rPr>
              <a:t>－</a:t>
            </a:r>
            <a:r>
              <a:rPr lang="en-US" altLang="ja-JP" sz="1600" b="1" dirty="0">
                <a:latin typeface="ＭＳ 明朝"/>
                <a:ea typeface="ＭＳ 明朝"/>
                <a:cs typeface="ＭＳ 明朝"/>
              </a:rPr>
              <a:t>11</a:t>
            </a:r>
            <a:r>
              <a:rPr lang="ja-JP" altLang="en-US" sz="1600" b="1" dirty="0">
                <a:latin typeface="ＭＳ 明朝"/>
                <a:ea typeface="ＭＳ 明朝"/>
                <a:cs typeface="ＭＳ 明朝"/>
              </a:rPr>
              <a:t>：</a:t>
            </a:r>
            <a:r>
              <a:rPr lang="en-US" altLang="ja-JP" sz="1600" b="1" dirty="0">
                <a:latin typeface="ＭＳ 明朝"/>
                <a:ea typeface="ＭＳ 明朝"/>
                <a:cs typeface="ＭＳ 明朝"/>
              </a:rPr>
              <a:t>00</a:t>
            </a:r>
            <a:r>
              <a:rPr lang="ja-JP" altLang="en-US" sz="1600" b="1" dirty="0">
                <a:latin typeface="ＭＳ 明朝"/>
                <a:ea typeface="ＭＳ 明朝"/>
                <a:cs typeface="ＭＳ 明朝"/>
              </a:rPr>
              <a:t>　（</a:t>
            </a:r>
            <a:r>
              <a:rPr lang="en-US" altLang="ja-JP" sz="1600" b="1" dirty="0">
                <a:latin typeface="ＭＳ 明朝"/>
                <a:ea typeface="ＭＳ 明朝"/>
                <a:cs typeface="ＭＳ 明朝"/>
              </a:rPr>
              <a:t>90</a:t>
            </a:r>
            <a:r>
              <a:rPr lang="ja-JP" altLang="en-US" sz="1600" b="1" dirty="0">
                <a:latin typeface="ＭＳ 明朝"/>
                <a:ea typeface="ＭＳ 明朝"/>
                <a:cs typeface="ＭＳ 明朝"/>
              </a:rPr>
              <a:t>分）　</a:t>
            </a:r>
            <a:endParaRPr lang="en-US" altLang="ja-JP" sz="1600" b="1" dirty="0">
              <a:latin typeface="ＭＳ 明朝"/>
              <a:ea typeface="ＭＳ 明朝"/>
              <a:cs typeface="ＭＳ 明朝"/>
            </a:endParaRPr>
          </a:p>
          <a:p>
            <a:pPr algn="just" eaLnBrk="1" hangingPunct="1"/>
            <a:r>
              <a:rPr lang="en-US" altLang="ja-JP" sz="1600" b="1" dirty="0">
                <a:latin typeface="ＭＳ 明朝"/>
                <a:ea typeface="ＭＳ 明朝"/>
                <a:cs typeface="ＭＳ 明朝"/>
              </a:rPr>
              <a:t>【</a:t>
            </a:r>
            <a:r>
              <a:rPr lang="ja-JP" altLang="en-US" sz="1600" b="1" dirty="0">
                <a:latin typeface="ＭＳ 明朝"/>
                <a:ea typeface="ＭＳ 明朝"/>
                <a:cs typeface="ＭＳ 明朝"/>
              </a:rPr>
              <a:t>会　場</a:t>
            </a:r>
            <a:r>
              <a:rPr lang="en-US" altLang="ja-JP" sz="1600" b="1" dirty="0">
                <a:latin typeface="ＭＳ 明朝"/>
                <a:ea typeface="ＭＳ 明朝"/>
                <a:cs typeface="ＭＳ 明朝"/>
              </a:rPr>
              <a:t>】</a:t>
            </a:r>
            <a:r>
              <a:rPr lang="ja-JP" altLang="en-US" sz="1600" b="1" dirty="0">
                <a:latin typeface="ＭＳ 明朝"/>
                <a:ea typeface="ＭＳ 明朝"/>
                <a:cs typeface="ＭＳ 明朝"/>
              </a:rPr>
              <a:t>札幌市社会福祉総合センター</a:t>
            </a:r>
            <a:r>
              <a:rPr lang="en-US" altLang="ja-JP" sz="1600" b="1" dirty="0">
                <a:latin typeface="ＭＳ 明朝"/>
                <a:ea typeface="ＭＳ 明朝"/>
                <a:cs typeface="ＭＳ 明朝"/>
              </a:rPr>
              <a:t>4</a:t>
            </a:r>
            <a:r>
              <a:rPr lang="ja-JP" altLang="en-US" sz="1600" b="1" dirty="0">
                <a:latin typeface="ＭＳ 明朝"/>
                <a:ea typeface="ＭＳ 明朝"/>
                <a:cs typeface="ＭＳ 明朝"/>
              </a:rPr>
              <a:t>階「大研修室」</a:t>
            </a:r>
            <a:endParaRPr lang="en-US" altLang="ja-JP" sz="1600" b="1" dirty="0">
              <a:latin typeface="ＭＳ 明朝"/>
              <a:ea typeface="ＭＳ 明朝"/>
              <a:cs typeface="ＭＳ 明朝"/>
            </a:endParaRPr>
          </a:p>
          <a:p>
            <a:pPr algn="just" eaLnBrk="1" hangingPunct="1"/>
            <a:r>
              <a:rPr lang="zh-CN" altLang="en-US" sz="1600" b="1" dirty="0">
                <a:latin typeface="ＭＳ 明朝"/>
                <a:ea typeface="ＭＳ 明朝"/>
                <a:cs typeface="ＭＳ 明朝"/>
              </a:rPr>
              <a:t>公益社団法人北海道社会福祉士会　道央地区支部</a:t>
            </a:r>
            <a:endParaRPr lang="en-US" altLang="zh-CN" sz="1600" b="1" dirty="0">
              <a:latin typeface="ＭＳ 明朝"/>
              <a:ea typeface="ＭＳ 明朝"/>
              <a:cs typeface="ＭＳ 明朝"/>
            </a:endParaRPr>
          </a:p>
          <a:p>
            <a:pPr algn="just" eaLnBrk="1" hangingPunct="1"/>
            <a:endParaRPr lang="en-US" altLang="ja-JP" sz="1600" b="1" dirty="0">
              <a:latin typeface="ＭＳ 明朝"/>
              <a:ea typeface="ＭＳ 明朝"/>
              <a:cs typeface="ＭＳ 明朝"/>
            </a:endParaRPr>
          </a:p>
          <a:p>
            <a:r>
              <a:rPr lang="en-US" altLang="ja-JP" sz="1600" b="1" dirty="0">
                <a:latin typeface="ＭＳ 明朝"/>
                <a:ea typeface="ＭＳ 明朝"/>
                <a:cs typeface="ＭＳ 明朝"/>
              </a:rPr>
              <a:t>1.</a:t>
            </a:r>
            <a:r>
              <a:rPr lang="ja-JP" altLang="en-US" sz="1600" b="1" dirty="0">
                <a:latin typeface="ＭＳ 明朝"/>
                <a:ea typeface="ＭＳ 明朝"/>
                <a:cs typeface="ＭＳ 明朝"/>
              </a:rPr>
              <a:t>人口減少の見方・捉え方</a:t>
            </a:r>
            <a:endParaRPr lang="en-US" altLang="ja-JP" sz="1600" b="1" dirty="0">
              <a:latin typeface="ＭＳ 明朝"/>
              <a:ea typeface="ＭＳ 明朝"/>
              <a:cs typeface="ＭＳ 明朝"/>
            </a:endParaRPr>
          </a:p>
          <a:p>
            <a:r>
              <a:rPr lang="en-US" altLang="ja-JP" sz="1600" b="1" dirty="0">
                <a:latin typeface="ＭＳ 明朝"/>
                <a:ea typeface="ＭＳ 明朝"/>
                <a:cs typeface="ＭＳ 明朝"/>
              </a:rPr>
              <a:t>2.</a:t>
            </a:r>
            <a:r>
              <a:rPr lang="ja-JP" altLang="en-US" sz="1600" b="1" dirty="0">
                <a:latin typeface="ＭＳ 明朝"/>
                <a:ea typeface="ＭＳ 明朝"/>
                <a:cs typeface="ＭＳ 明朝"/>
              </a:rPr>
              <a:t>北海道の人口減少はどこまで進むか？</a:t>
            </a:r>
            <a:endParaRPr lang="en-US" altLang="ja-JP" sz="1600" b="1" dirty="0">
              <a:latin typeface="ＭＳ 明朝"/>
              <a:ea typeface="ＭＳ 明朝"/>
              <a:cs typeface="ＭＳ 明朝"/>
            </a:endParaRPr>
          </a:p>
          <a:p>
            <a:r>
              <a:rPr lang="en-US" altLang="ja-JP" sz="1600" b="1" dirty="0">
                <a:latin typeface="ＭＳ 明朝"/>
                <a:ea typeface="ＭＳ 明朝"/>
                <a:cs typeface="ＭＳ 明朝"/>
              </a:rPr>
              <a:t>3.</a:t>
            </a:r>
            <a:r>
              <a:rPr lang="ja-JP" altLang="en-US" sz="1600" b="1" dirty="0">
                <a:latin typeface="ＭＳ 明朝"/>
                <a:ea typeface="ＭＳ 明朝"/>
                <a:cs typeface="ＭＳ 明朝"/>
              </a:rPr>
              <a:t>未来の北海道民の暮らしはどうなるか？＝どうしたら良いのか？</a:t>
            </a:r>
            <a:endParaRPr lang="en-US" altLang="ja-JP" sz="1200" b="1" dirty="0">
              <a:latin typeface="ＭＳ 明朝"/>
              <a:ea typeface="ＭＳ 明朝"/>
              <a:cs typeface="ＭＳ 明朝"/>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ctr" anchorCtr="0"/>
          <a:lstStyle/>
          <a:p>
            <a:r>
              <a:rPr kumimoji="1" lang="ja-JP" altLang="en-US" sz="2800" dirty="0"/>
              <a:t>図</a:t>
            </a:r>
            <a:r>
              <a:rPr kumimoji="1" lang="en-US" altLang="ja-JP" sz="2800" dirty="0"/>
              <a:t>1</a:t>
            </a:r>
            <a:r>
              <a:rPr kumimoji="1" lang="ja-JP" altLang="en-US" sz="2800" dirty="0"/>
              <a:t>　女性の平均寿命・</a:t>
            </a:r>
            <a:r>
              <a:rPr kumimoji="1" lang="en-US" altLang="ja-JP" sz="2800" dirty="0"/>
              <a:t>50</a:t>
            </a:r>
            <a:r>
              <a:rPr kumimoji="1" lang="ja-JP" altLang="en-US" sz="2800" dirty="0"/>
              <a:t>歳時生残率・出生力</a:t>
            </a:r>
          </a:p>
        </p:txBody>
      </p:sp>
      <p:sp>
        <p:nvSpPr>
          <p:cNvPr id="5" name="テキスト ボックス 6"/>
          <p:cNvSpPr txBox="1">
            <a:spLocks noChangeArrowheads="1"/>
          </p:cNvSpPr>
          <p:nvPr/>
        </p:nvSpPr>
        <p:spPr bwMode="auto">
          <a:xfrm>
            <a:off x="533400" y="5943600"/>
            <a:ext cx="7848600" cy="646113"/>
          </a:xfrm>
          <a:prstGeom prst="rect">
            <a:avLst/>
          </a:prstGeom>
          <a:solidFill>
            <a:schemeClr val="bg1"/>
          </a:solidFill>
          <a:ln w="9525">
            <a:noFill/>
            <a:miter lim="800000"/>
            <a:headEnd/>
            <a:tailEnd/>
          </a:ln>
        </p:spPr>
        <p:txBody>
          <a:bodyPr>
            <a:prstTxWarp prst="textNoShape">
              <a:avLst/>
            </a:prstTxWarp>
            <a:spAutoFit/>
          </a:bodyPr>
          <a:lstStyle/>
          <a:p>
            <a:pPr eaLnBrk="1" hangingPunct="1"/>
            <a:r>
              <a:rPr lang="ja-JP" altLang="en-US" sz="1200" dirty="0">
                <a:latin typeface="ＭＳ 明朝" charset="-128"/>
                <a:ea typeface="ＭＳ 明朝" charset="-128"/>
                <a:cs typeface="ＭＳ 明朝" charset="-128"/>
              </a:rPr>
              <a:t>出典：女子の</a:t>
            </a:r>
            <a:r>
              <a:rPr lang="en-US" altLang="ja-JP" sz="1200" dirty="0">
                <a:latin typeface="ＭＳ 明朝" charset="-128"/>
                <a:ea typeface="ＭＳ 明朝" charset="-128"/>
                <a:cs typeface="ＭＳ 明朝" charset="-128"/>
              </a:rPr>
              <a:t>50</a:t>
            </a:r>
            <a:r>
              <a:rPr lang="ja-JP" altLang="en-US" sz="1200" dirty="0">
                <a:latin typeface="ＭＳ 明朝" charset="-128"/>
                <a:ea typeface="ＭＳ 明朝" charset="-128"/>
                <a:cs typeface="ＭＳ 明朝" charset="-128"/>
              </a:rPr>
              <a:t>歳時生残率は各年の生命表による。再生産水準に対応する合計出生力は、</a:t>
            </a:r>
            <a:r>
              <a:rPr lang="en-US" altLang="ja-JP" sz="1200" dirty="0">
                <a:latin typeface="ＭＳ 明朝" charset="-128"/>
                <a:ea typeface="ＭＳ 明朝" charset="-128"/>
                <a:cs typeface="ＭＳ 明朝" charset="-128"/>
              </a:rPr>
              <a:t>1÷</a:t>
            </a:r>
            <a:r>
              <a:rPr lang="ja-JP" altLang="en-US" sz="1200" dirty="0">
                <a:latin typeface="ＭＳ 明朝" charset="-128"/>
                <a:ea typeface="ＭＳ 明朝" charset="-128"/>
                <a:cs typeface="ＭＳ 明朝" charset="-128"/>
              </a:rPr>
              <a:t>（出生時女児割合</a:t>
            </a:r>
            <a:r>
              <a:rPr lang="en-US" altLang="ja-JP" sz="1200" dirty="0">
                <a:latin typeface="ＭＳ 明朝" charset="-128"/>
                <a:ea typeface="ＭＳ 明朝" charset="-128"/>
                <a:cs typeface="ＭＳ 明朝" charset="-128"/>
              </a:rPr>
              <a:t>☓50</a:t>
            </a:r>
            <a:r>
              <a:rPr lang="ja-JP" altLang="en-US" sz="1200" dirty="0">
                <a:latin typeface="ＭＳ 明朝" charset="-128"/>
                <a:ea typeface="ＭＳ 明朝" charset="-128"/>
                <a:cs typeface="ＭＳ 明朝" charset="-128"/>
              </a:rPr>
              <a:t>歳時生残率）で求めた。歴史的な合計特殊出生率の推移は国立社会保障・人口問題研究所（</a:t>
            </a:r>
            <a:r>
              <a:rPr lang="en-US" altLang="ja-JP" sz="1200" dirty="0">
                <a:latin typeface="ＭＳ 明朝" charset="-128"/>
                <a:ea typeface="ＭＳ 明朝" charset="-128"/>
                <a:cs typeface="ＭＳ 明朝" charset="-128"/>
              </a:rPr>
              <a:t>2012</a:t>
            </a:r>
            <a:r>
              <a:rPr lang="ja-JP" altLang="en-US" sz="1200" dirty="0">
                <a:latin typeface="ＭＳ 明朝" charset="-128"/>
                <a:ea typeface="ＭＳ 明朝" charset="-128"/>
                <a:cs typeface="ＭＳ 明朝" charset="-128"/>
              </a:rPr>
              <a:t>）「人口統計資料集</a:t>
            </a:r>
            <a:r>
              <a:rPr lang="en-US" altLang="ja-JP" sz="1200" dirty="0">
                <a:latin typeface="ＭＳ 明朝" charset="-128"/>
                <a:ea typeface="ＭＳ 明朝" charset="-128"/>
                <a:cs typeface="ＭＳ 明朝" charset="-128"/>
              </a:rPr>
              <a:t>2012</a:t>
            </a:r>
            <a:r>
              <a:rPr lang="ja-JP" altLang="en-US" sz="1200" dirty="0">
                <a:latin typeface="ＭＳ 明朝" charset="-128"/>
                <a:ea typeface="ＭＳ 明朝" charset="-128"/>
                <a:cs typeface="ＭＳ 明朝" charset="-128"/>
              </a:rPr>
              <a:t>」による。</a:t>
            </a:r>
            <a:endParaRPr lang="en-US" altLang="ja-JP" sz="1200" dirty="0">
              <a:latin typeface="ＭＳ 明朝" charset="-128"/>
              <a:ea typeface="ＭＳ 明朝" charset="-128"/>
              <a:cs typeface="ＭＳ 明朝" charset="-128"/>
            </a:endParaRPr>
          </a:p>
        </p:txBody>
      </p:sp>
      <p:pic>
        <p:nvPicPr>
          <p:cNvPr id="6" name="図 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609600" y="1295400"/>
            <a:ext cx="7543800" cy="4660020"/>
          </a:xfrm>
          <a:prstGeom prst="rect">
            <a:avLst/>
          </a:prstGeom>
        </p:spPr>
      </p:pic>
    </p:spTree>
    <p:extLst>
      <p:ext uri="{BB962C8B-B14F-4D97-AF65-F5344CB8AC3E}">
        <p14:creationId xmlns:p14="http://schemas.microsoft.com/office/powerpoint/2010/main" val="4279667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t" anchorCtr="0"/>
          <a:lstStyle/>
          <a:p>
            <a:r>
              <a:rPr kumimoji="1" lang="ja-JP" altLang="en-US" sz="2800" dirty="0"/>
              <a:t>図２　多子家族から少子家族への変化</a:t>
            </a:r>
          </a:p>
        </p:txBody>
      </p:sp>
      <p:pic>
        <p:nvPicPr>
          <p:cNvPr id="5" name="図 4"/>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533400" y="914400"/>
            <a:ext cx="7867650" cy="4864232"/>
          </a:xfrm>
          <a:prstGeom prst="rect">
            <a:avLst/>
          </a:prstGeom>
        </p:spPr>
      </p:pic>
      <p:sp>
        <p:nvSpPr>
          <p:cNvPr id="7" name="テキスト ボックス 4"/>
          <p:cNvSpPr txBox="1">
            <a:spLocks noChangeArrowheads="1"/>
          </p:cNvSpPr>
          <p:nvPr/>
        </p:nvSpPr>
        <p:spPr bwMode="auto">
          <a:xfrm>
            <a:off x="533400" y="5638800"/>
            <a:ext cx="7848600" cy="1016000"/>
          </a:xfrm>
          <a:prstGeom prst="rect">
            <a:avLst/>
          </a:prstGeom>
          <a:solidFill>
            <a:schemeClr val="bg1"/>
          </a:solidFill>
          <a:ln w="9525">
            <a:noFill/>
            <a:miter lim="800000"/>
            <a:headEnd/>
            <a:tailEnd/>
          </a:ln>
        </p:spPr>
        <p:txBody>
          <a:bodyPr>
            <a:prstTxWarp prst="textNoShape">
              <a:avLst/>
            </a:prstTxWarp>
            <a:spAutoFit/>
          </a:bodyPr>
          <a:lstStyle/>
          <a:p>
            <a:r>
              <a:rPr lang="ja-JP" altLang="en-US" sz="1200" dirty="0">
                <a:latin typeface="ＭＳ 明朝" charset="-128"/>
                <a:ea typeface="ＭＳ 明朝" charset="-128"/>
                <a:cs typeface="ＭＳ 明朝" charset="-128"/>
              </a:rPr>
              <a:t>出典：</a:t>
            </a:r>
            <a:r>
              <a:rPr lang="ja-JP" altLang="en-US" sz="1200" dirty="0"/>
              <a:t>国立社会保障・人口問題研究所の「出生コーホート別妻の出生児数割合および平均出生児数：</a:t>
            </a:r>
            <a:r>
              <a:rPr lang="en-US" altLang="ja-JP" sz="1200" dirty="0"/>
              <a:t>1890</a:t>
            </a:r>
            <a:r>
              <a:rPr lang="ja-JP" altLang="en-US" sz="1200" dirty="0"/>
              <a:t>年以前</a:t>
            </a:r>
            <a:r>
              <a:rPr lang="en-US" altLang="ja-JP" sz="1200" dirty="0"/>
              <a:t>〜1960</a:t>
            </a:r>
            <a:r>
              <a:rPr lang="ja-JP" altLang="en-US" sz="1200" dirty="0"/>
              <a:t>年生まれ」、</a:t>
            </a:r>
            <a:r>
              <a:rPr lang="en-US" altLang="ja-JP" sz="1200" dirty="0"/>
              <a:t>1965</a:t>
            </a:r>
            <a:r>
              <a:rPr lang="ja-JP" altLang="en-US" sz="1200" dirty="0"/>
              <a:t>と</a:t>
            </a:r>
            <a:r>
              <a:rPr lang="en-US" altLang="ja-JP" sz="1200" dirty="0"/>
              <a:t>1970</a:t>
            </a:r>
            <a:r>
              <a:rPr lang="ja-JP" altLang="en-US" sz="1200" dirty="0"/>
              <a:t>年は同研究所の「日本の将来推計人口</a:t>
            </a:r>
            <a:r>
              <a:rPr lang="en-US" altLang="ja-JP" sz="1200" dirty="0"/>
              <a:t>-</a:t>
            </a:r>
            <a:r>
              <a:rPr lang="ja-JP" altLang="en-US" sz="1200" dirty="0"/>
              <a:t>平成</a:t>
            </a:r>
            <a:r>
              <a:rPr lang="en-US" altLang="ja-JP" sz="1200" dirty="0"/>
              <a:t>18</a:t>
            </a:r>
            <a:r>
              <a:rPr lang="ja-JP" altLang="en-US" sz="1200" dirty="0"/>
              <a:t>（</a:t>
            </a:r>
            <a:r>
              <a:rPr lang="en-US" altLang="ja-JP" sz="1200" dirty="0"/>
              <a:t>2006</a:t>
            </a:r>
            <a:r>
              <a:rPr lang="ja-JP" altLang="en-US" sz="1200" dirty="0"/>
              <a:t>）</a:t>
            </a:r>
            <a:r>
              <a:rPr lang="en-US" altLang="ja-JP" sz="1200" dirty="0"/>
              <a:t>-67</a:t>
            </a:r>
            <a:r>
              <a:rPr lang="ja-JP" altLang="en-US" sz="1200" dirty="0"/>
              <a:t>（</a:t>
            </a:r>
            <a:r>
              <a:rPr lang="en-US" altLang="ja-JP" sz="1200" dirty="0"/>
              <a:t>2055</a:t>
            </a:r>
            <a:r>
              <a:rPr lang="ja-JP" altLang="en-US" sz="1200" dirty="0"/>
              <a:t>）年 （平成</a:t>
            </a:r>
            <a:r>
              <a:rPr lang="en-US" altLang="ja-JP" sz="1200" dirty="0"/>
              <a:t>18</a:t>
            </a:r>
            <a:r>
              <a:rPr lang="ja-JP" altLang="en-US" sz="1200" dirty="0"/>
              <a:t>年</a:t>
            </a:r>
            <a:r>
              <a:rPr lang="en-US" altLang="ja-JP" sz="1200" dirty="0"/>
              <a:t>12</a:t>
            </a:r>
            <a:r>
              <a:rPr lang="ja-JP" altLang="en-US" sz="1200" dirty="0"/>
              <a:t>月推計）</a:t>
            </a:r>
            <a:r>
              <a:rPr lang="en-US" altLang="ja-JP" sz="1200" dirty="0"/>
              <a:t>− </a:t>
            </a:r>
            <a:r>
              <a:rPr lang="ja-JP" altLang="en-US" sz="1200" dirty="0"/>
              <a:t>人口問題研究資料第</a:t>
            </a:r>
            <a:r>
              <a:rPr lang="en-US" altLang="ja-JP" sz="1200" dirty="0"/>
              <a:t>315</a:t>
            </a:r>
            <a:r>
              <a:rPr lang="ja-JP" altLang="en-US" sz="1200" dirty="0"/>
              <a:t>号の仮定値、無子割合は、調査年の調査対象年齢の未婚率＝未婚無子と仮定し、この割合に有配偶無子（有配偶無子</a:t>
            </a:r>
            <a:r>
              <a:rPr lang="en-US" altLang="ja-JP" sz="1200" dirty="0"/>
              <a:t>☓</a:t>
            </a:r>
            <a:r>
              <a:rPr lang="ja-JP" altLang="en-US" sz="1200" dirty="0"/>
              <a:t>調査年の調査対象年齢の有配偶率）を加えたもの。</a:t>
            </a:r>
            <a:r>
              <a:rPr lang="en-US" altLang="ja-JP" sz="1200" dirty="0"/>
              <a:t>1</a:t>
            </a:r>
            <a:r>
              <a:rPr lang="ja-JP" altLang="en-US" sz="1200" dirty="0"/>
              <a:t>子、</a:t>
            </a:r>
            <a:r>
              <a:rPr lang="en-US" altLang="ja-JP" sz="1200" dirty="0"/>
              <a:t>2</a:t>
            </a:r>
            <a:r>
              <a:rPr lang="ja-JP" altLang="en-US" sz="1200" dirty="0"/>
              <a:t>子、</a:t>
            </a:r>
            <a:r>
              <a:rPr lang="en-US" altLang="ja-JP" sz="1200" dirty="0"/>
              <a:t>3</a:t>
            </a:r>
            <a:r>
              <a:rPr lang="ja-JP" altLang="en-US" sz="1200" dirty="0"/>
              <a:t>子、</a:t>
            </a:r>
            <a:r>
              <a:rPr lang="en-US" altLang="ja-JP" sz="1200" dirty="0"/>
              <a:t>4</a:t>
            </a:r>
            <a:r>
              <a:rPr lang="ja-JP" altLang="en-US" sz="1200" dirty="0"/>
              <a:t>子も、有配偶率を掛けて補正している。</a:t>
            </a:r>
            <a:endParaRPr lang="en-US" altLang="ja-JP" sz="1200" dirty="0">
              <a:latin typeface="ＭＳ 明朝" charset="-128"/>
              <a:ea typeface="ＭＳ 明朝" charset="-128"/>
              <a:cs typeface="ＭＳ 明朝" charset="-128"/>
            </a:endParaRPr>
          </a:p>
        </p:txBody>
      </p:sp>
    </p:spTree>
    <p:extLst>
      <p:ext uri="{BB962C8B-B14F-4D97-AF65-F5344CB8AC3E}">
        <p14:creationId xmlns:p14="http://schemas.microsoft.com/office/powerpoint/2010/main" val="2987734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a:extLst>
              <a:ext uri="{FF2B5EF4-FFF2-40B4-BE49-F238E27FC236}">
                <a16:creationId xmlns:a16="http://schemas.microsoft.com/office/drawing/2014/main" id="{EEFFA350-A84F-4550-BDB5-B6C83C23209E}"/>
              </a:ext>
            </a:extLst>
          </p:cNvPr>
          <p:cNvSpPr>
            <a:spLocks noGrp="1" noChangeArrowheads="1"/>
          </p:cNvSpPr>
          <p:nvPr>
            <p:ph type="title"/>
          </p:nvPr>
        </p:nvSpPr>
        <p:spPr>
          <a:xfrm>
            <a:off x="571500" y="332656"/>
            <a:ext cx="8001000" cy="1216025"/>
          </a:xfrm>
        </p:spPr>
        <p:txBody>
          <a:bodyPr anchor="ctr"/>
          <a:lstStyle/>
          <a:p>
            <a:r>
              <a:rPr lang="ja-JP" altLang="en-US" sz="3200" dirty="0">
                <a:ea typeface="ＭＳ Ｐゴシック" panose="020B0600070205080204" pitchFamily="50" charset="-128"/>
              </a:rPr>
              <a:t>人口減少対策におけるパラダイム転換</a:t>
            </a:r>
            <a:br>
              <a:rPr lang="en-US" altLang="ja-JP" sz="3200" dirty="0">
                <a:ea typeface="ＭＳ Ｐゴシック" panose="020B0600070205080204" pitchFamily="50" charset="-128"/>
              </a:rPr>
            </a:br>
            <a:r>
              <a:rPr lang="ja-JP" altLang="en-US" sz="3200" dirty="0">
                <a:ea typeface="ＭＳ Ｐゴシック" panose="020B0600070205080204" pitchFamily="50" charset="-128"/>
              </a:rPr>
              <a:t>＜基本的な考え方＞</a:t>
            </a:r>
            <a:endParaRPr lang="en-GB" altLang="ja-JP" sz="3200" dirty="0">
              <a:ea typeface="ＭＳ Ｐゴシック" panose="020B0600070205080204" pitchFamily="50" charset="-128"/>
            </a:endParaRPr>
          </a:p>
        </p:txBody>
      </p:sp>
      <p:sp>
        <p:nvSpPr>
          <p:cNvPr id="9219" name="コンテンツ プレースホルダー 2">
            <a:extLst>
              <a:ext uri="{FF2B5EF4-FFF2-40B4-BE49-F238E27FC236}">
                <a16:creationId xmlns:a16="http://schemas.microsoft.com/office/drawing/2014/main" id="{DA976EDF-103A-4074-86AD-9495EF9D8DA5}"/>
              </a:ext>
            </a:extLst>
          </p:cNvPr>
          <p:cNvSpPr>
            <a:spLocks noGrp="1" noChangeArrowheads="1"/>
          </p:cNvSpPr>
          <p:nvPr>
            <p:ph idx="1"/>
          </p:nvPr>
        </p:nvSpPr>
        <p:spPr>
          <a:xfrm>
            <a:off x="395536" y="1624744"/>
            <a:ext cx="8640960" cy="4540560"/>
          </a:xfrm>
        </p:spPr>
        <p:txBody>
          <a:bodyPr/>
          <a:lstStyle/>
          <a:p>
            <a:r>
              <a:rPr lang="ja-JP" altLang="en-US" sz="2200" dirty="0">
                <a:solidFill>
                  <a:srgbClr val="000000"/>
                </a:solidFill>
                <a:latin typeface="+mn-ea"/>
                <a:ea typeface="+mn-ea"/>
                <a:cs typeface="Times New Roman" panose="02020603050405020304" pitchFamily="18" charset="0"/>
              </a:rPr>
              <a:t>現在、直面している人口減少は、多産多死から少産少死へと向かう歴史的人口転換の最終局面（ポスト人口転換期）において必然的に生起する現象と捉える。</a:t>
            </a:r>
            <a:endParaRPr lang="en-US" altLang="ja-JP" sz="2200" dirty="0">
              <a:solidFill>
                <a:srgbClr val="000000"/>
              </a:solidFill>
              <a:latin typeface="+mn-ea"/>
              <a:ea typeface="+mn-ea"/>
              <a:cs typeface="Times New Roman" panose="02020603050405020304" pitchFamily="18" charset="0"/>
            </a:endParaRPr>
          </a:p>
          <a:p>
            <a:r>
              <a:rPr lang="ja-JP" altLang="en-US" sz="2200" dirty="0">
                <a:solidFill>
                  <a:srgbClr val="000000"/>
                </a:solidFill>
                <a:latin typeface="+mn-ea"/>
                <a:ea typeface="+mn-ea"/>
                <a:cs typeface="Times New Roman" panose="02020603050405020304" pitchFamily="18" charset="0"/>
              </a:rPr>
              <a:t>社会が豊かになり、出生・死亡・移動に関する個人の自由が拡大した。その必然的な帰結として、社会全体としては、合計出生率が置換水準以下となる一方、平均寿命の延伸により人口の高齢化が進み、出生数と死亡数が逆転し、長期の人口減少に入った。</a:t>
            </a:r>
            <a:endParaRPr lang="en-US" altLang="ja-JP" sz="2200" dirty="0">
              <a:solidFill>
                <a:srgbClr val="000000"/>
              </a:solidFill>
              <a:latin typeface="+mn-ea"/>
              <a:ea typeface="+mn-ea"/>
              <a:cs typeface="Times New Roman" panose="02020603050405020304" pitchFamily="18" charset="0"/>
            </a:endParaRPr>
          </a:p>
          <a:p>
            <a:r>
              <a:rPr lang="ja-JP" altLang="en-US" sz="2200" dirty="0">
                <a:solidFill>
                  <a:srgbClr val="000000"/>
                </a:solidFill>
                <a:latin typeface="+mn-ea"/>
                <a:ea typeface="+mn-ea"/>
                <a:cs typeface="Times New Roman" panose="02020603050405020304" pitchFamily="18" charset="0"/>
              </a:rPr>
              <a:t>この人口減少は病理的な現象ではなく、未来に向かう人類史の転換点として前向きに捉えるべきものであり、少なくとも現時点の世代が生きている間は続く（つまり世紀末まで）。</a:t>
            </a:r>
            <a:endParaRPr lang="en-US" altLang="ja-JP" sz="2200" dirty="0">
              <a:solidFill>
                <a:srgbClr val="000000"/>
              </a:solidFill>
              <a:latin typeface="+mn-ea"/>
              <a:ea typeface="+mn-ea"/>
              <a:cs typeface="Times New Roman" panose="02020603050405020304" pitchFamily="18" charset="0"/>
            </a:endParaRPr>
          </a:p>
          <a:p>
            <a:r>
              <a:rPr lang="ja-JP" altLang="en-US" sz="2200" dirty="0">
                <a:solidFill>
                  <a:srgbClr val="000000"/>
                </a:solidFill>
                <a:latin typeface="+mn-ea"/>
                <a:ea typeface="+mn-ea"/>
                <a:cs typeface="Times New Roman" panose="02020603050405020304" pitchFamily="18" charset="0"/>
              </a:rPr>
              <a:t>現実的な見通しに立ち、すみやかに少子高齢・人口減少に対応した社会システムの構築を図る必要がある。</a:t>
            </a:r>
            <a:endParaRPr lang="en-US" altLang="ja-JP" sz="2200" dirty="0">
              <a:solidFill>
                <a:srgbClr val="000000"/>
              </a:solidFill>
              <a:latin typeface="+mn-ea"/>
              <a:ea typeface="+mn-ea"/>
              <a:cs typeface="Times New Roman" panose="02020603050405020304" pitchFamily="18" charset="0"/>
            </a:endParaRPr>
          </a:p>
        </p:txBody>
      </p:sp>
      <p:sp>
        <p:nvSpPr>
          <p:cNvPr id="2" name="スライド番号プレースホルダー 1">
            <a:extLst>
              <a:ext uri="{FF2B5EF4-FFF2-40B4-BE49-F238E27FC236}">
                <a16:creationId xmlns:a16="http://schemas.microsoft.com/office/drawing/2014/main" id="{E55D0350-E8E3-40C3-ABEE-278EDFE01F7B}"/>
              </a:ext>
            </a:extLst>
          </p:cNvPr>
          <p:cNvSpPr>
            <a:spLocks noGrp="1"/>
          </p:cNvSpPr>
          <p:nvPr>
            <p:ph type="sldNum" sz="quarter" idx="12"/>
          </p:nvPr>
        </p:nvSpPr>
        <p:spPr/>
        <p:txBody>
          <a:bodyPr/>
          <a:lstStyle/>
          <a:p>
            <a:fld id="{D79FE58D-3CC0-420C-AD7B-C715E905C4E4}" type="slidenum">
              <a:rPr lang="en-US" altLang="ja-JP" smtClean="0"/>
              <a:pPr/>
              <a:t>12</a:t>
            </a:fld>
            <a:endParaRPr lang="en-US" altLang="ja-JP"/>
          </a:p>
        </p:txBody>
      </p:sp>
    </p:spTree>
    <p:extLst>
      <p:ext uri="{BB962C8B-B14F-4D97-AF65-F5344CB8AC3E}">
        <p14:creationId xmlns:p14="http://schemas.microsoft.com/office/powerpoint/2010/main" val="4122206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a:extLst>
              <a:ext uri="{FF2B5EF4-FFF2-40B4-BE49-F238E27FC236}">
                <a16:creationId xmlns:a16="http://schemas.microsoft.com/office/drawing/2014/main" id="{CFE54885-ED26-4771-B64F-996D7A7B4797}"/>
              </a:ext>
            </a:extLst>
          </p:cNvPr>
          <p:cNvSpPr>
            <a:spLocks noGrp="1" noChangeArrowheads="1"/>
          </p:cNvSpPr>
          <p:nvPr>
            <p:ph type="title"/>
          </p:nvPr>
        </p:nvSpPr>
        <p:spPr>
          <a:xfrm>
            <a:off x="395536" y="524843"/>
            <a:ext cx="8352928" cy="869603"/>
          </a:xfrm>
        </p:spPr>
        <p:txBody>
          <a:bodyPr anchor="ctr"/>
          <a:lstStyle/>
          <a:p>
            <a:pPr eaLnBrk="1" hangingPunct="1"/>
            <a:r>
              <a:rPr lang="en-US" altLang="ja-JP" sz="2800" dirty="0"/>
              <a:t>『</a:t>
            </a:r>
            <a:r>
              <a:rPr lang="ja-JP" altLang="en-US" sz="2800" dirty="0"/>
              <a:t>サピエンス減少－縮減する未来の課題を探る</a:t>
            </a:r>
            <a:r>
              <a:rPr lang="en-US" altLang="ja-JP" sz="2800" dirty="0"/>
              <a:t>』</a:t>
            </a:r>
            <a:endParaRPr kumimoji="0" lang="ja-JP" altLang="en-US" sz="2800" dirty="0">
              <a:ea typeface="ＭＳ Ｐゴシック" panose="020B0600070205080204" pitchFamily="50" charset="-128"/>
            </a:endParaRPr>
          </a:p>
        </p:txBody>
      </p:sp>
      <p:sp>
        <p:nvSpPr>
          <p:cNvPr id="7171" name="コンテンツ プレースホルダ 2">
            <a:extLst>
              <a:ext uri="{FF2B5EF4-FFF2-40B4-BE49-F238E27FC236}">
                <a16:creationId xmlns:a16="http://schemas.microsoft.com/office/drawing/2014/main" id="{A5D14ACE-9F45-4316-8936-A6D8735AED83}"/>
              </a:ext>
            </a:extLst>
          </p:cNvPr>
          <p:cNvSpPr>
            <a:spLocks noGrp="1" noChangeArrowheads="1"/>
          </p:cNvSpPr>
          <p:nvPr>
            <p:ph idx="1"/>
          </p:nvPr>
        </p:nvSpPr>
        <p:spPr>
          <a:xfrm>
            <a:off x="251521" y="1623864"/>
            <a:ext cx="4392487" cy="4621361"/>
          </a:xfrm>
        </p:spPr>
        <p:txBody>
          <a:bodyPr/>
          <a:lstStyle/>
          <a:p>
            <a:pPr>
              <a:defRPr/>
            </a:pPr>
            <a:r>
              <a:rPr lang="ja-JP" altLang="en-US" sz="2000" dirty="0"/>
              <a:t>原俊彦、岩波新書</a:t>
            </a:r>
            <a:r>
              <a:rPr lang="en-US" altLang="ja-JP" sz="2000" dirty="0"/>
              <a:t>『</a:t>
            </a:r>
            <a:r>
              <a:rPr lang="ja-JP" altLang="en-US" sz="2000" dirty="0"/>
              <a:t>サピエンス減少－縮減する未来の課題を探る</a:t>
            </a:r>
            <a:r>
              <a:rPr lang="en-US" altLang="ja-JP" sz="2000" dirty="0"/>
              <a:t>』</a:t>
            </a:r>
            <a:r>
              <a:rPr lang="ja-JP" altLang="en-US" sz="2000" dirty="0"/>
              <a:t>　</a:t>
            </a:r>
            <a:r>
              <a:rPr lang="en-US" altLang="ja-JP" sz="2000" dirty="0"/>
              <a:t>2023</a:t>
            </a:r>
            <a:r>
              <a:rPr lang="ja-JP" altLang="en-US" sz="2000" dirty="0"/>
              <a:t>年</a:t>
            </a:r>
            <a:r>
              <a:rPr lang="en-US" altLang="ja-JP" sz="2000" dirty="0"/>
              <a:t>3</a:t>
            </a:r>
            <a:r>
              <a:rPr lang="ja-JP" altLang="en-US" sz="2000" dirty="0"/>
              <a:t>月</a:t>
            </a:r>
            <a:r>
              <a:rPr lang="en-US" altLang="ja-JP" sz="2000" dirty="0"/>
              <a:t>17</a:t>
            </a:r>
            <a:r>
              <a:rPr lang="ja-JP" altLang="en-US" sz="2000" dirty="0"/>
              <a:t>日刊　（</a:t>
            </a:r>
            <a:r>
              <a:rPr lang="en-US" altLang="ja-JP" sz="2000" dirty="0"/>
              <a:t>880</a:t>
            </a:r>
            <a:r>
              <a:rPr lang="ja-JP" altLang="en-US" sz="2000" dirty="0"/>
              <a:t>円＋税）　 </a:t>
            </a:r>
            <a:endParaRPr lang="en-US" altLang="ja-JP" sz="2000" dirty="0"/>
          </a:p>
          <a:p>
            <a:pPr marL="0" indent="0">
              <a:buNone/>
              <a:defRPr/>
            </a:pPr>
            <a:r>
              <a:rPr lang="ja-JP" altLang="en-US" sz="2000" dirty="0"/>
              <a:t>＊有史以来、増加しつづけてきた人類はいま、人類史的な転換点を迎えている。パンデミックや世界戦争による一時的な減少や停滞はあったにせよ、人口増を前提にした政治と経済、文化、社会システムは再構築を迫られている。もはや不可避の未来である世界の人口減少の“最突端”に位置する日本から、サピエンスの未来を考察する。</a:t>
            </a:r>
            <a:endParaRPr lang="en-US" altLang="ja-JP" sz="2000" dirty="0"/>
          </a:p>
          <a:p>
            <a:pPr marL="0" indent="0">
              <a:buNone/>
              <a:defRPr/>
            </a:pPr>
            <a:r>
              <a:rPr lang="ja-JP" altLang="en-US" sz="2000" dirty="0"/>
              <a:t>＊雑誌</a:t>
            </a:r>
            <a:r>
              <a:rPr lang="en-US" altLang="ja-JP" sz="2000" dirty="0"/>
              <a:t>『</a:t>
            </a:r>
            <a:r>
              <a:rPr lang="ja-JP" altLang="en-US" sz="2000" dirty="0"/>
              <a:t>世界</a:t>
            </a:r>
            <a:r>
              <a:rPr lang="en-US" altLang="ja-JP" sz="2000" dirty="0"/>
              <a:t>』2021</a:t>
            </a:r>
            <a:r>
              <a:rPr lang="ja-JP" altLang="en-US" sz="2000" dirty="0"/>
              <a:t>年</a:t>
            </a:r>
            <a:r>
              <a:rPr lang="en-US" altLang="ja-JP" sz="2000" dirty="0"/>
              <a:t>8</a:t>
            </a:r>
            <a:r>
              <a:rPr lang="ja-JP" altLang="en-US" sz="2000" dirty="0"/>
              <a:t>月号の同名の特集を契機に執筆。</a:t>
            </a:r>
            <a:endParaRPr lang="en-US" altLang="ja-JP" sz="2000" dirty="0"/>
          </a:p>
        </p:txBody>
      </p:sp>
      <p:sp>
        <p:nvSpPr>
          <p:cNvPr id="7172" name="スライド番号プレースホルダ 3">
            <a:extLst>
              <a:ext uri="{FF2B5EF4-FFF2-40B4-BE49-F238E27FC236}">
                <a16:creationId xmlns:a16="http://schemas.microsoft.com/office/drawing/2014/main" id="{35E68F56-CBE4-407E-BE3C-74B8BE9229F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552D6FEC-C30F-42E7-B5AE-6D6D9420C31F}" type="slidenum">
              <a:rPr kumimoji="0" lang="en-US" altLang="ja-JP" sz="1200" smtClean="0"/>
              <a:pPr/>
              <a:t>13</a:t>
            </a:fld>
            <a:endParaRPr kumimoji="0" lang="en-US" altLang="ja-JP" sz="1200"/>
          </a:p>
        </p:txBody>
      </p:sp>
      <p:pic>
        <p:nvPicPr>
          <p:cNvPr id="2" name="Picture 2">
            <a:extLst>
              <a:ext uri="{FF2B5EF4-FFF2-40B4-BE49-F238E27FC236}">
                <a16:creationId xmlns:a16="http://schemas.microsoft.com/office/drawing/2014/main" id="{4244A52C-BFD0-7B5A-93C9-9FB4B51591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6157" y="2019868"/>
            <a:ext cx="2767643" cy="4469431"/>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a:extLst>
              <a:ext uri="{FF2B5EF4-FFF2-40B4-BE49-F238E27FC236}">
                <a16:creationId xmlns:a16="http://schemas.microsoft.com/office/drawing/2014/main" id="{5513EBCD-E5B9-1178-3283-8CBE79096BEC}"/>
              </a:ext>
            </a:extLst>
          </p:cNvPr>
          <p:cNvPicPr>
            <a:picLocks noChangeAspect="1"/>
          </p:cNvPicPr>
          <p:nvPr/>
        </p:nvPicPr>
        <p:blipFill>
          <a:blip r:embed="rId4"/>
          <a:stretch>
            <a:fillRect/>
          </a:stretch>
        </p:blipFill>
        <p:spPr>
          <a:xfrm>
            <a:off x="6386581" y="1639801"/>
            <a:ext cx="2508990" cy="3600400"/>
          </a:xfrm>
          <a:prstGeom prst="rect">
            <a:avLst/>
          </a:prstGeom>
        </p:spPr>
      </p:pic>
    </p:spTree>
    <p:extLst>
      <p:ext uri="{BB962C8B-B14F-4D97-AF65-F5344CB8AC3E}">
        <p14:creationId xmlns:p14="http://schemas.microsoft.com/office/powerpoint/2010/main" val="3906795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85800" y="990600"/>
            <a:ext cx="7990656" cy="1358280"/>
          </a:xfrm>
        </p:spPr>
        <p:txBody>
          <a:bodyPr anchor="ctr" anchorCtr="0"/>
          <a:lstStyle/>
          <a:p>
            <a:pPr eaLnBrk="1" hangingPunct="1"/>
            <a:r>
              <a:rPr lang="ja-JP" altLang="en-US" sz="3200" b="1" dirty="0">
                <a:solidFill>
                  <a:schemeClr val="tx1"/>
                </a:solidFill>
                <a:latin typeface="ＭＳ ゴシック"/>
                <a:ea typeface="ＭＳ ゴシック"/>
                <a:cs typeface="ＭＳ ゴシック"/>
              </a:rPr>
              <a:t>２</a:t>
            </a:r>
            <a:r>
              <a:rPr lang="en-US" altLang="ja-JP" sz="3200" b="1" dirty="0">
                <a:solidFill>
                  <a:schemeClr val="tx1"/>
                </a:solidFill>
                <a:latin typeface="ＭＳ ゴシック"/>
                <a:ea typeface="ＭＳ ゴシック"/>
                <a:cs typeface="ＭＳ ゴシック"/>
              </a:rPr>
              <a:t>.</a:t>
            </a:r>
            <a:r>
              <a:rPr lang="ja-JP" altLang="en-US" sz="3200" dirty="0"/>
              <a:t> 北海道の人口減少はどこまで進むか？</a:t>
            </a:r>
            <a:endParaRPr lang="ja-JP" altLang="en-US" sz="3200" b="1" dirty="0">
              <a:solidFill>
                <a:schemeClr val="tx1"/>
              </a:solidFill>
              <a:latin typeface="ＭＳ ゴシック"/>
              <a:ea typeface="ＭＳ ゴシック"/>
              <a:cs typeface="ＭＳ ゴシック"/>
            </a:endParaRPr>
          </a:p>
        </p:txBody>
      </p:sp>
      <p:grpSp>
        <p:nvGrpSpPr>
          <p:cNvPr id="16" name="図形グループ 15"/>
          <p:cNvGrpSpPr/>
          <p:nvPr/>
        </p:nvGrpSpPr>
        <p:grpSpPr>
          <a:xfrm>
            <a:off x="1124092" y="5450699"/>
            <a:ext cx="7156320" cy="670093"/>
            <a:chOff x="770576" y="4601409"/>
            <a:chExt cx="7156320" cy="670093"/>
          </a:xfrm>
        </p:grpSpPr>
        <p:sp>
          <p:nvSpPr>
            <p:cNvPr id="11" name="テキスト ボックス 10"/>
            <p:cNvSpPr txBox="1"/>
            <p:nvPr/>
          </p:nvSpPr>
          <p:spPr>
            <a:xfrm>
              <a:off x="5838664" y="4601409"/>
              <a:ext cx="2088232" cy="600164"/>
            </a:xfrm>
            <a:prstGeom prst="rect">
              <a:avLst/>
            </a:prstGeom>
            <a:noFill/>
          </p:spPr>
          <p:txBody>
            <a:bodyPr wrap="square" rtlCol="0">
              <a:spAutoFit/>
            </a:bodyPr>
            <a:lstStyle/>
            <a:p>
              <a:r>
                <a:rPr lang="ja-JP" altLang="en-US" sz="1100" dirty="0"/>
                <a:t>後志総合振興局管内</a:t>
              </a:r>
              <a:endParaRPr lang="en-US" altLang="ja-JP" sz="1100" dirty="0"/>
            </a:p>
            <a:p>
              <a:r>
                <a:rPr lang="ja-JP" altLang="en-US" sz="1100" dirty="0"/>
                <a:t>（１市１３町６村） </a:t>
              </a:r>
              <a:r>
                <a:rPr kumimoji="1" lang="ja-JP" altLang="en-US" sz="1100" dirty="0"/>
                <a:t>うち</a:t>
              </a:r>
              <a:endParaRPr kumimoji="1" lang="en-US" altLang="ja-JP" sz="1100" dirty="0"/>
            </a:p>
            <a:p>
              <a:r>
                <a:rPr kumimoji="1" lang="zh-CN" altLang="en-US" sz="1100" dirty="0"/>
                <a:t>小樽市、倶知安町、岩内町</a:t>
              </a:r>
              <a:endParaRPr kumimoji="1" lang="ja-JP" altLang="en-US" sz="1100" dirty="0"/>
            </a:p>
          </p:txBody>
        </p:sp>
        <p:sp>
          <p:nvSpPr>
            <p:cNvPr id="13" name="テキスト ボックス 12"/>
            <p:cNvSpPr txBox="1"/>
            <p:nvPr/>
          </p:nvSpPr>
          <p:spPr>
            <a:xfrm>
              <a:off x="770576" y="4671338"/>
              <a:ext cx="2250032" cy="600164"/>
            </a:xfrm>
            <a:prstGeom prst="rect">
              <a:avLst/>
            </a:prstGeom>
            <a:noFill/>
          </p:spPr>
          <p:txBody>
            <a:bodyPr wrap="square" rtlCol="0">
              <a:spAutoFit/>
            </a:bodyPr>
            <a:lstStyle/>
            <a:p>
              <a:r>
                <a:rPr lang="ja-JP" altLang="en-US" sz="1100" dirty="0"/>
                <a:t>石狩振興局管内</a:t>
              </a:r>
              <a:endParaRPr lang="en-US" altLang="ja-JP" sz="1100" dirty="0"/>
            </a:p>
            <a:p>
              <a:r>
                <a:rPr lang="ja-JP" altLang="en-US" sz="1100" dirty="0"/>
                <a:t>（</a:t>
              </a:r>
              <a:r>
                <a:rPr lang="en-US" altLang="ja-JP" sz="1100" dirty="0"/>
                <a:t>6</a:t>
              </a:r>
              <a:r>
                <a:rPr lang="ja-JP" altLang="en-US" sz="1100" dirty="0"/>
                <a:t>市</a:t>
              </a:r>
              <a:r>
                <a:rPr lang="en-US" altLang="ja-JP" sz="1100" dirty="0"/>
                <a:t>1</a:t>
              </a:r>
              <a:r>
                <a:rPr lang="ja-JP" altLang="en-US" sz="1100" dirty="0"/>
                <a:t>町</a:t>
              </a:r>
              <a:r>
                <a:rPr lang="en-US" altLang="ja-JP" sz="1100" dirty="0"/>
                <a:t>1</a:t>
              </a:r>
              <a:r>
                <a:rPr lang="ja-JP" altLang="en-US" sz="1100" dirty="0"/>
                <a:t>村）うち</a:t>
              </a:r>
              <a:endParaRPr lang="en-US" altLang="ja-JP" sz="1100" dirty="0"/>
            </a:p>
            <a:p>
              <a:r>
                <a:rPr lang="zh-TW" altLang="en-US" sz="1100" dirty="0"/>
                <a:t>札幌市、石狩市、江別市、当別町</a:t>
              </a:r>
              <a:endParaRPr kumimoji="1" lang="ja-JP" altLang="en-US" sz="1100" dirty="0"/>
            </a:p>
          </p:txBody>
        </p:sp>
        <p:sp>
          <p:nvSpPr>
            <p:cNvPr id="15" name="テキスト ボックス 14"/>
            <p:cNvSpPr txBox="1"/>
            <p:nvPr/>
          </p:nvSpPr>
          <p:spPr>
            <a:xfrm>
              <a:off x="3492600" y="4616470"/>
              <a:ext cx="1878012" cy="600164"/>
            </a:xfrm>
            <a:prstGeom prst="rect">
              <a:avLst/>
            </a:prstGeom>
            <a:noFill/>
          </p:spPr>
          <p:txBody>
            <a:bodyPr wrap="square" rtlCol="0">
              <a:spAutoFit/>
            </a:bodyPr>
            <a:lstStyle/>
            <a:p>
              <a:r>
                <a:rPr lang="zh-TW" altLang="en-US" sz="1100" dirty="0"/>
                <a:t>空知総合振興局</a:t>
              </a:r>
              <a:r>
                <a:rPr lang="ja-JP" altLang="en-US" sz="1100" dirty="0"/>
                <a:t>管内</a:t>
              </a:r>
              <a:endParaRPr lang="en-US" altLang="ja-JP" sz="1100" dirty="0"/>
            </a:p>
            <a:p>
              <a:r>
                <a:rPr lang="ja-JP" altLang="en-US" sz="1100" dirty="0"/>
                <a:t>（</a:t>
              </a:r>
              <a:r>
                <a:rPr lang="en-US" altLang="zh-TW" sz="1100" dirty="0"/>
                <a:t>10</a:t>
              </a:r>
              <a:r>
                <a:rPr lang="zh-TW" altLang="en-US" sz="1100" dirty="0"/>
                <a:t>市</a:t>
              </a:r>
              <a:r>
                <a:rPr lang="en-US" altLang="zh-TW" sz="1100" dirty="0"/>
                <a:t>14</a:t>
              </a:r>
              <a:r>
                <a:rPr lang="zh-TW" altLang="en-US" sz="1100" dirty="0"/>
                <a:t>町）</a:t>
              </a:r>
              <a:r>
                <a:rPr kumimoji="1" lang="ja-JP" altLang="en-US" sz="1100" dirty="0"/>
                <a:t>うち</a:t>
              </a:r>
              <a:endParaRPr kumimoji="1" lang="en-US" altLang="ja-JP" sz="1100" dirty="0"/>
            </a:p>
            <a:p>
              <a:r>
                <a:rPr kumimoji="1" lang="zh-TW" altLang="en-US" sz="1100" dirty="0"/>
                <a:t>美唄市、砂川市、滝川市</a:t>
              </a:r>
              <a:endParaRPr kumimoji="1" lang="ja-JP" altLang="en-US" sz="1100" dirty="0"/>
            </a:p>
          </p:txBody>
        </p:sp>
      </p:grpSp>
      <p:pic>
        <p:nvPicPr>
          <p:cNvPr id="2" name="図 1">
            <a:extLst>
              <a:ext uri="{FF2B5EF4-FFF2-40B4-BE49-F238E27FC236}">
                <a16:creationId xmlns:a16="http://schemas.microsoft.com/office/drawing/2014/main" id="{41396466-218E-5BDE-5188-AF684A8D2AAB}"/>
              </a:ext>
            </a:extLst>
          </p:cNvPr>
          <p:cNvPicPr>
            <a:picLocks noChangeAspect="1"/>
          </p:cNvPicPr>
          <p:nvPr/>
        </p:nvPicPr>
        <p:blipFill>
          <a:blip r:embed="rId3"/>
          <a:stretch>
            <a:fillRect/>
          </a:stretch>
        </p:blipFill>
        <p:spPr>
          <a:xfrm>
            <a:off x="829816" y="3005323"/>
            <a:ext cx="2234944" cy="2234944"/>
          </a:xfrm>
          <a:prstGeom prst="rect">
            <a:avLst/>
          </a:prstGeom>
          <a:ln>
            <a:solidFill>
              <a:schemeClr val="accent1"/>
            </a:solidFill>
          </a:ln>
        </p:spPr>
      </p:pic>
      <p:pic>
        <p:nvPicPr>
          <p:cNvPr id="3" name="図 2">
            <a:extLst>
              <a:ext uri="{FF2B5EF4-FFF2-40B4-BE49-F238E27FC236}">
                <a16:creationId xmlns:a16="http://schemas.microsoft.com/office/drawing/2014/main" id="{6C9F3D04-54D5-96BC-7468-F17C30B1B836}"/>
              </a:ext>
            </a:extLst>
          </p:cNvPr>
          <p:cNvPicPr>
            <a:picLocks noChangeAspect="1"/>
          </p:cNvPicPr>
          <p:nvPr/>
        </p:nvPicPr>
        <p:blipFill>
          <a:blip r:embed="rId4"/>
          <a:stretch>
            <a:fillRect/>
          </a:stretch>
        </p:blipFill>
        <p:spPr>
          <a:xfrm>
            <a:off x="3566845" y="2996950"/>
            <a:ext cx="2234943" cy="2234943"/>
          </a:xfrm>
          <a:prstGeom prst="rect">
            <a:avLst/>
          </a:prstGeom>
          <a:ln>
            <a:solidFill>
              <a:schemeClr val="tx1"/>
            </a:solidFill>
          </a:ln>
        </p:spPr>
      </p:pic>
      <p:pic>
        <p:nvPicPr>
          <p:cNvPr id="4" name="図 3">
            <a:extLst>
              <a:ext uri="{FF2B5EF4-FFF2-40B4-BE49-F238E27FC236}">
                <a16:creationId xmlns:a16="http://schemas.microsoft.com/office/drawing/2014/main" id="{32B06DC9-11AC-693A-B205-181A8A42FED2}"/>
              </a:ext>
            </a:extLst>
          </p:cNvPr>
          <p:cNvPicPr>
            <a:picLocks noChangeAspect="1"/>
          </p:cNvPicPr>
          <p:nvPr/>
        </p:nvPicPr>
        <p:blipFill>
          <a:blip r:embed="rId5"/>
          <a:stretch>
            <a:fillRect/>
          </a:stretch>
        </p:blipFill>
        <p:spPr>
          <a:xfrm>
            <a:off x="6228184" y="2996952"/>
            <a:ext cx="2234943" cy="2234943"/>
          </a:xfrm>
          <a:prstGeom prst="rect">
            <a:avLst/>
          </a:prstGeom>
          <a:ln>
            <a:solidFill>
              <a:schemeClr val="tx1"/>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37096" y="5589240"/>
            <a:ext cx="7651328" cy="415498"/>
          </a:xfrm>
          <a:prstGeom prst="rect">
            <a:avLst/>
          </a:prstGeom>
          <a:solidFill>
            <a:schemeClr val="bg1"/>
          </a:solidFill>
        </p:spPr>
        <p:txBody>
          <a:bodyPr wrap="square" rtlCol="0">
            <a:spAutoFit/>
          </a:bodyPr>
          <a:lstStyle/>
          <a:p>
            <a:r>
              <a:rPr kumimoji="1" lang="ja-JP" altLang="en-US" sz="1050" dirty="0"/>
              <a:t>注：</a:t>
            </a:r>
            <a:r>
              <a:rPr kumimoji="1" lang="en-US" altLang="ja-JP" sz="1050" dirty="0"/>
              <a:t>2020</a:t>
            </a:r>
            <a:r>
              <a:rPr kumimoji="1" lang="ja-JP" altLang="en-US" sz="1050" dirty="0"/>
              <a:t>年の総人口を</a:t>
            </a:r>
            <a:r>
              <a:rPr kumimoji="1" lang="en-US" altLang="ja-JP" sz="1050" dirty="0"/>
              <a:t>100</a:t>
            </a:r>
            <a:r>
              <a:rPr kumimoji="1" lang="ja-JP" altLang="en-US" sz="1050" dirty="0"/>
              <a:t>とした場合の人口規模</a:t>
            </a:r>
            <a:r>
              <a:rPr lang="ja-JP" altLang="en-US" sz="1050" dirty="0"/>
              <a:t>の推移</a:t>
            </a:r>
            <a:endParaRPr kumimoji="1" lang="ja-JP" altLang="en-US" sz="1050" dirty="0"/>
          </a:p>
          <a:p>
            <a:r>
              <a:rPr kumimoji="1" lang="ja-JP" altLang="en-US" sz="1050" dirty="0"/>
              <a:t>資料：</a:t>
            </a:r>
            <a:r>
              <a:rPr kumimoji="1" lang="en-US" altLang="ja-JP" sz="1050" dirty="0"/>
              <a:t>『</a:t>
            </a:r>
            <a:r>
              <a:rPr kumimoji="1" lang="ja-JP" altLang="en-US" sz="1050" dirty="0"/>
              <a:t>日本の地域別将来推計人口（令和５（</a:t>
            </a:r>
            <a:r>
              <a:rPr kumimoji="1" lang="en-US" altLang="ja-JP" sz="1050" dirty="0"/>
              <a:t>2023</a:t>
            </a:r>
            <a:r>
              <a:rPr kumimoji="1" lang="ja-JP" altLang="en-US" sz="1050" dirty="0"/>
              <a:t>）年推計）</a:t>
            </a:r>
            <a:r>
              <a:rPr kumimoji="1" lang="en-US" altLang="ja-JP" sz="1050" dirty="0"/>
              <a:t>』</a:t>
            </a:r>
            <a:r>
              <a:rPr kumimoji="1" lang="ja-JP" altLang="en-US" sz="1050" dirty="0"/>
              <a:t>（国立社会保障・人口問題　研究所 </a:t>
            </a:r>
            <a:r>
              <a:rPr kumimoji="1" lang="en-US" altLang="ja-JP" sz="1050" dirty="0"/>
              <a:t>2023</a:t>
            </a:r>
            <a:r>
              <a:rPr kumimoji="1" lang="ja-JP" altLang="en-US" sz="1050" dirty="0"/>
              <a:t>）</a:t>
            </a:r>
          </a:p>
        </p:txBody>
      </p:sp>
      <p:pic>
        <p:nvPicPr>
          <p:cNvPr id="2" name="図 1" descr="ダイアグラム&#10;&#10;自動的に生成された説明">
            <a:extLst>
              <a:ext uri="{FF2B5EF4-FFF2-40B4-BE49-F238E27FC236}">
                <a16:creationId xmlns:a16="http://schemas.microsoft.com/office/drawing/2014/main" id="{E4A05F43-F09E-AA54-D3C3-93969183E88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404663"/>
            <a:ext cx="7776864" cy="507449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862C3E5-0901-006E-0A4E-44979D07BFCF}"/>
              </a:ext>
            </a:extLst>
          </p:cNvPr>
          <p:cNvPicPr>
            <a:picLocks noChangeAspect="1"/>
          </p:cNvPicPr>
          <p:nvPr/>
        </p:nvPicPr>
        <p:blipFill>
          <a:blip r:embed="rId2"/>
          <a:stretch>
            <a:fillRect/>
          </a:stretch>
        </p:blipFill>
        <p:spPr>
          <a:xfrm>
            <a:off x="397035" y="523027"/>
            <a:ext cx="7832565" cy="5115773"/>
          </a:xfrm>
          <a:prstGeom prst="rect">
            <a:avLst/>
          </a:prstGeom>
        </p:spPr>
      </p:pic>
      <p:sp>
        <p:nvSpPr>
          <p:cNvPr id="3" name="テキスト ボックス 2">
            <a:extLst>
              <a:ext uri="{FF2B5EF4-FFF2-40B4-BE49-F238E27FC236}">
                <a16:creationId xmlns:a16="http://schemas.microsoft.com/office/drawing/2014/main" id="{5D5CE4E2-8BFB-203E-22C4-9E49537A1362}"/>
              </a:ext>
            </a:extLst>
          </p:cNvPr>
          <p:cNvSpPr txBox="1"/>
          <p:nvPr/>
        </p:nvSpPr>
        <p:spPr>
          <a:xfrm>
            <a:off x="503317" y="5664200"/>
            <a:ext cx="7620000" cy="415498"/>
          </a:xfrm>
          <a:prstGeom prst="rect">
            <a:avLst/>
          </a:prstGeom>
          <a:solidFill>
            <a:schemeClr val="bg1"/>
          </a:solidFill>
        </p:spPr>
        <p:txBody>
          <a:bodyPr wrap="square" rtlCol="0">
            <a:spAutoFit/>
          </a:bodyPr>
          <a:lstStyle/>
          <a:p>
            <a:r>
              <a:rPr kumimoji="1" lang="ja-JP" altLang="en-US" sz="1050" dirty="0"/>
              <a:t>注：</a:t>
            </a:r>
            <a:r>
              <a:rPr kumimoji="1" lang="en-US" altLang="ja-JP" sz="1050" dirty="0"/>
              <a:t>2020</a:t>
            </a:r>
            <a:r>
              <a:rPr kumimoji="1" lang="ja-JP" altLang="en-US" sz="1050" dirty="0"/>
              <a:t>年の総人口を</a:t>
            </a:r>
            <a:r>
              <a:rPr kumimoji="1" lang="en-US" altLang="ja-JP" sz="1050" dirty="0"/>
              <a:t>100</a:t>
            </a:r>
            <a:r>
              <a:rPr kumimoji="1" lang="ja-JP" altLang="en-US" sz="1050" dirty="0"/>
              <a:t>とした場合の人口規模</a:t>
            </a:r>
            <a:r>
              <a:rPr lang="ja-JP" altLang="en-US" sz="1050" dirty="0"/>
              <a:t>の推移</a:t>
            </a:r>
            <a:endParaRPr kumimoji="1" lang="ja-JP" altLang="en-US" sz="1050" dirty="0"/>
          </a:p>
          <a:p>
            <a:r>
              <a:rPr kumimoji="1" lang="ja-JP" altLang="en-US" sz="1050" dirty="0"/>
              <a:t>資料：</a:t>
            </a:r>
            <a:r>
              <a:rPr kumimoji="1" lang="en-US" altLang="ja-JP" sz="1050" dirty="0"/>
              <a:t>『</a:t>
            </a:r>
            <a:r>
              <a:rPr kumimoji="1" lang="ja-JP" altLang="en-US" sz="1050" dirty="0"/>
              <a:t>日本の地域別将来推計人口（令和５（</a:t>
            </a:r>
            <a:r>
              <a:rPr kumimoji="1" lang="en-US" altLang="ja-JP" sz="1050" dirty="0"/>
              <a:t>2023</a:t>
            </a:r>
            <a:r>
              <a:rPr kumimoji="1" lang="ja-JP" altLang="en-US" sz="1050" dirty="0"/>
              <a:t>）年推計）</a:t>
            </a:r>
            <a:r>
              <a:rPr kumimoji="1" lang="en-US" altLang="ja-JP" sz="1050" dirty="0"/>
              <a:t>』</a:t>
            </a:r>
            <a:r>
              <a:rPr kumimoji="1" lang="ja-JP" altLang="en-US" sz="1050" dirty="0"/>
              <a:t>（国立社会保障・人口問題　研究所 </a:t>
            </a:r>
            <a:r>
              <a:rPr kumimoji="1" lang="en-US" altLang="ja-JP" sz="1050" dirty="0"/>
              <a:t>2023</a:t>
            </a:r>
            <a:r>
              <a:rPr kumimoji="1" lang="ja-JP" altLang="en-US" sz="1050" dirty="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グラフ&#10;&#10;自動的に生成された説明">
            <a:extLst>
              <a:ext uri="{FF2B5EF4-FFF2-40B4-BE49-F238E27FC236}">
                <a16:creationId xmlns:a16="http://schemas.microsoft.com/office/drawing/2014/main" id="{A79505B7-3C8D-BA8F-4328-FBB7CB01254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21002"/>
            <a:ext cx="7685856" cy="5014846"/>
          </a:xfrm>
          <a:prstGeom prst="rect">
            <a:avLst/>
          </a:prstGeom>
          <a:noFill/>
        </p:spPr>
      </p:pic>
      <p:sp>
        <p:nvSpPr>
          <p:cNvPr id="3" name="テキスト ボックス 2">
            <a:extLst>
              <a:ext uri="{FF2B5EF4-FFF2-40B4-BE49-F238E27FC236}">
                <a16:creationId xmlns:a16="http://schemas.microsoft.com/office/drawing/2014/main" id="{F1CB4130-991B-F3D8-A4A8-7A5B6F20C61B}"/>
              </a:ext>
            </a:extLst>
          </p:cNvPr>
          <p:cNvSpPr txBox="1"/>
          <p:nvPr/>
        </p:nvSpPr>
        <p:spPr>
          <a:xfrm>
            <a:off x="533400" y="5661248"/>
            <a:ext cx="7620000" cy="415498"/>
          </a:xfrm>
          <a:prstGeom prst="rect">
            <a:avLst/>
          </a:prstGeom>
          <a:solidFill>
            <a:schemeClr val="bg1"/>
          </a:solidFill>
        </p:spPr>
        <p:txBody>
          <a:bodyPr wrap="square" rtlCol="0">
            <a:spAutoFit/>
          </a:bodyPr>
          <a:lstStyle/>
          <a:p>
            <a:r>
              <a:rPr kumimoji="1" lang="ja-JP" altLang="en-US" sz="1050" dirty="0"/>
              <a:t>注：</a:t>
            </a:r>
            <a:r>
              <a:rPr kumimoji="1" lang="en-US" altLang="ja-JP" sz="1050" dirty="0"/>
              <a:t>2020</a:t>
            </a:r>
            <a:r>
              <a:rPr kumimoji="1" lang="ja-JP" altLang="en-US" sz="1050" dirty="0"/>
              <a:t>年の</a:t>
            </a:r>
            <a:r>
              <a:rPr lang="ja-JP" sz="1050" kern="100" dirty="0">
                <a:effectLst/>
                <a:latin typeface="Century" panose="02040604050505020304" pitchFamily="18" charset="0"/>
                <a:ea typeface="ＭＳ 明朝" panose="02020609040205080304" pitchFamily="17" charset="-128"/>
                <a:cs typeface="Times New Roman" panose="02020603050405020304" pitchFamily="18" charset="0"/>
              </a:rPr>
              <a:t>年少人口（</a:t>
            </a:r>
            <a:r>
              <a:rPr lang="en-US" sz="1050" kern="100" dirty="0">
                <a:effectLst/>
                <a:latin typeface="Century" panose="02040604050505020304" pitchFamily="18" charset="0"/>
                <a:ea typeface="ＭＳ 明朝" panose="02020609040205080304" pitchFamily="17" charset="-128"/>
                <a:cs typeface="Times New Roman" panose="02020603050405020304" pitchFamily="18" charset="0"/>
              </a:rPr>
              <a:t>0</a:t>
            </a:r>
            <a:r>
              <a:rPr lang="ja-JP" sz="105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050" kern="100" dirty="0">
                <a:effectLst/>
                <a:latin typeface="Century" panose="02040604050505020304" pitchFamily="18" charset="0"/>
                <a:ea typeface="ＭＳ 明朝" panose="02020609040205080304" pitchFamily="17" charset="-128"/>
                <a:cs typeface="Times New Roman" panose="02020603050405020304" pitchFamily="18" charset="0"/>
              </a:rPr>
              <a:t>14</a:t>
            </a:r>
            <a:r>
              <a:rPr lang="ja-JP" sz="1050" kern="100" dirty="0">
                <a:effectLst/>
                <a:latin typeface="Century" panose="02040604050505020304" pitchFamily="18" charset="0"/>
                <a:ea typeface="ＭＳ 明朝" panose="02020609040205080304" pitchFamily="17" charset="-128"/>
                <a:cs typeface="Times New Roman" panose="02020603050405020304" pitchFamily="18" charset="0"/>
              </a:rPr>
              <a:t>歳）</a:t>
            </a:r>
            <a:r>
              <a:rPr kumimoji="1" lang="ja-JP" altLang="en-US" sz="1050" dirty="0"/>
              <a:t>を</a:t>
            </a:r>
            <a:r>
              <a:rPr kumimoji="1" lang="en-US" altLang="ja-JP" sz="1050" dirty="0"/>
              <a:t>100</a:t>
            </a:r>
            <a:r>
              <a:rPr kumimoji="1" lang="ja-JP" altLang="en-US" sz="1050" dirty="0"/>
              <a:t>とした場合の人口規模</a:t>
            </a:r>
            <a:r>
              <a:rPr lang="ja-JP" altLang="en-US" sz="1050" dirty="0"/>
              <a:t>の推移</a:t>
            </a:r>
            <a:endParaRPr kumimoji="1" lang="ja-JP" altLang="en-US" sz="1050" dirty="0"/>
          </a:p>
          <a:p>
            <a:r>
              <a:rPr kumimoji="1" lang="ja-JP" altLang="en-US" sz="1050" dirty="0"/>
              <a:t>資料：</a:t>
            </a:r>
            <a:r>
              <a:rPr kumimoji="1" lang="en-US" altLang="ja-JP" sz="1050" dirty="0"/>
              <a:t>『</a:t>
            </a:r>
            <a:r>
              <a:rPr kumimoji="1" lang="ja-JP" altLang="en-US" sz="1050" dirty="0"/>
              <a:t>日本の地域別将来推計人口（令和５（</a:t>
            </a:r>
            <a:r>
              <a:rPr kumimoji="1" lang="en-US" altLang="ja-JP" sz="1050" dirty="0"/>
              <a:t>2023</a:t>
            </a:r>
            <a:r>
              <a:rPr kumimoji="1" lang="ja-JP" altLang="en-US" sz="1050" dirty="0"/>
              <a:t>）年推計）</a:t>
            </a:r>
            <a:r>
              <a:rPr kumimoji="1" lang="en-US" altLang="ja-JP" sz="1050" dirty="0"/>
              <a:t>』</a:t>
            </a:r>
            <a:r>
              <a:rPr kumimoji="1" lang="ja-JP" altLang="en-US" sz="1050" dirty="0"/>
              <a:t>（国立社会保障・人口問題　研究所 </a:t>
            </a:r>
            <a:r>
              <a:rPr kumimoji="1" lang="en-US" altLang="ja-JP" sz="1050" dirty="0"/>
              <a:t>2023</a:t>
            </a:r>
            <a:r>
              <a:rPr kumimoji="1" lang="ja-JP" altLang="en-US" sz="1050" dirty="0"/>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611560" y="5470568"/>
            <a:ext cx="7620000" cy="923330"/>
          </a:xfrm>
          <a:prstGeom prst="rect">
            <a:avLst/>
          </a:prstGeom>
          <a:solidFill>
            <a:schemeClr val="bg1"/>
          </a:solidFill>
        </p:spPr>
        <p:txBody>
          <a:bodyPr wrap="square" rtlCol="0">
            <a:spAutoFit/>
          </a:bodyPr>
          <a:lstStyle/>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注</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年少人口（</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0</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14</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歳）</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が総人口に占める割合の変化</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資料：『日本の地域別将来推計人口（令和５（</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2023</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）年推計）』（国立社会保障・人口問題　研究所</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 2023</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2" name="図 1">
            <a:extLst>
              <a:ext uri="{FF2B5EF4-FFF2-40B4-BE49-F238E27FC236}">
                <a16:creationId xmlns:a16="http://schemas.microsoft.com/office/drawing/2014/main" id="{78161F75-C14F-DC83-83F0-68CB400E8DF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520" y="620688"/>
            <a:ext cx="7393824" cy="4831707"/>
          </a:xfrm>
          <a:prstGeom prst="rect">
            <a:avLst/>
          </a:prstGeom>
          <a:noFill/>
        </p:spPr>
      </p:pic>
      <p:sp>
        <p:nvSpPr>
          <p:cNvPr id="3" name="テキスト ボックス 2">
            <a:extLst>
              <a:ext uri="{FF2B5EF4-FFF2-40B4-BE49-F238E27FC236}">
                <a16:creationId xmlns:a16="http://schemas.microsoft.com/office/drawing/2014/main" id="{E40ADAFE-9B6B-1CEE-2EEA-1E906F8D0337}"/>
              </a:ext>
            </a:extLst>
          </p:cNvPr>
          <p:cNvSpPr txBox="1"/>
          <p:nvPr/>
        </p:nvSpPr>
        <p:spPr>
          <a:xfrm>
            <a:off x="660568" y="5470568"/>
            <a:ext cx="7620000" cy="923330"/>
          </a:xfrm>
          <a:prstGeom prst="rect">
            <a:avLst/>
          </a:prstGeom>
          <a:solidFill>
            <a:schemeClr val="bg1"/>
          </a:solidFill>
        </p:spPr>
        <p:txBody>
          <a:bodyPr wrap="square" rtlCol="0">
            <a:spAutoFit/>
          </a:bodyPr>
          <a:lstStyle/>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注</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年少人口（</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0</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14</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歳）</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が総人口に占める割合の変化</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資料：『日本の地域別将来推計人口（令和５（</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2023</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）年推計）』（国立社会保障・人口問題　研究所</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 2023</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5" name="図 4">
            <a:extLst>
              <a:ext uri="{FF2B5EF4-FFF2-40B4-BE49-F238E27FC236}">
                <a16:creationId xmlns:a16="http://schemas.microsoft.com/office/drawing/2014/main" id="{0BD3C7FB-54E1-A394-47AD-BB9EC980B41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7393824" cy="4831707"/>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13A59C3-0822-CE08-D216-B932B75755F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818778"/>
            <a:ext cx="6984776" cy="4564403"/>
          </a:xfrm>
          <a:prstGeom prst="rect">
            <a:avLst/>
          </a:prstGeom>
          <a:noFill/>
        </p:spPr>
      </p:pic>
      <p:sp>
        <p:nvSpPr>
          <p:cNvPr id="3" name="テキスト ボックス 2">
            <a:extLst>
              <a:ext uri="{FF2B5EF4-FFF2-40B4-BE49-F238E27FC236}">
                <a16:creationId xmlns:a16="http://schemas.microsoft.com/office/drawing/2014/main" id="{D4A9ED87-B5AF-B818-E241-DFD507536D67}"/>
              </a:ext>
            </a:extLst>
          </p:cNvPr>
          <p:cNvSpPr txBox="1"/>
          <p:nvPr/>
        </p:nvSpPr>
        <p:spPr>
          <a:xfrm>
            <a:off x="746336" y="5589240"/>
            <a:ext cx="7651328" cy="415498"/>
          </a:xfrm>
          <a:prstGeom prst="rect">
            <a:avLst/>
          </a:prstGeom>
          <a:solidFill>
            <a:schemeClr val="bg1"/>
          </a:solidFill>
        </p:spPr>
        <p:txBody>
          <a:bodyPr wrap="square" rtlCol="0">
            <a:spAutoFit/>
          </a:bodyPr>
          <a:lstStyle/>
          <a:p>
            <a:r>
              <a:rPr kumimoji="1" lang="ja-JP" altLang="en-US" sz="1050" dirty="0"/>
              <a:t>注：</a:t>
            </a:r>
            <a:r>
              <a:rPr kumimoji="1" lang="en-US" altLang="ja-JP" sz="1050" dirty="0"/>
              <a:t>2020</a:t>
            </a:r>
            <a:r>
              <a:rPr kumimoji="1" lang="ja-JP" altLang="en-US" sz="1050" dirty="0"/>
              <a:t>年生産年齢人口（１５－６４歳）を</a:t>
            </a:r>
            <a:r>
              <a:rPr kumimoji="1" lang="en-US" altLang="ja-JP" sz="1050" dirty="0"/>
              <a:t>100</a:t>
            </a:r>
            <a:r>
              <a:rPr kumimoji="1" lang="ja-JP" altLang="en-US" sz="1050" dirty="0"/>
              <a:t>とした場合の人口規模</a:t>
            </a:r>
            <a:r>
              <a:rPr lang="ja-JP" altLang="en-US" sz="1050" dirty="0"/>
              <a:t>の推移</a:t>
            </a:r>
            <a:endParaRPr kumimoji="1" lang="ja-JP" altLang="en-US" sz="1050" dirty="0"/>
          </a:p>
          <a:p>
            <a:r>
              <a:rPr kumimoji="1" lang="ja-JP" altLang="en-US" sz="1050" dirty="0"/>
              <a:t>資料：</a:t>
            </a:r>
            <a:r>
              <a:rPr kumimoji="1" lang="en-US" altLang="ja-JP" sz="1050" dirty="0"/>
              <a:t>『</a:t>
            </a:r>
            <a:r>
              <a:rPr kumimoji="1" lang="ja-JP" altLang="en-US" sz="1050" dirty="0"/>
              <a:t>日本の地域別将来推計人口（令和５（</a:t>
            </a:r>
            <a:r>
              <a:rPr kumimoji="1" lang="en-US" altLang="ja-JP" sz="1050" dirty="0"/>
              <a:t>2023</a:t>
            </a:r>
            <a:r>
              <a:rPr kumimoji="1" lang="ja-JP" altLang="en-US" sz="1050" dirty="0"/>
              <a:t>）年推計）</a:t>
            </a:r>
            <a:r>
              <a:rPr kumimoji="1" lang="en-US" altLang="ja-JP" sz="1050" dirty="0"/>
              <a:t>』</a:t>
            </a:r>
            <a:r>
              <a:rPr kumimoji="1" lang="ja-JP" altLang="en-US" sz="1050" dirty="0"/>
              <a:t>（国立社会保障・人口問題　研究所 </a:t>
            </a:r>
            <a:r>
              <a:rPr kumimoji="1" lang="en-US" altLang="ja-JP" sz="1050" dirty="0"/>
              <a:t>2023</a:t>
            </a:r>
            <a:r>
              <a:rPr kumimoji="1" lang="ja-JP" altLang="en-US" sz="1050" dirty="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F8B310-AA69-A298-08E1-31B10DD4A608}"/>
              </a:ext>
            </a:extLst>
          </p:cNvPr>
          <p:cNvSpPr>
            <a:spLocks noGrp="1"/>
          </p:cNvSpPr>
          <p:nvPr>
            <p:ph type="title"/>
          </p:nvPr>
        </p:nvSpPr>
        <p:spPr/>
        <p:txBody>
          <a:bodyPr/>
          <a:lstStyle/>
          <a:p>
            <a:r>
              <a:rPr lang="ja-JP" altLang="en-US" dirty="0"/>
              <a:t>はじめに</a:t>
            </a:r>
            <a:endParaRPr lang="en-US" dirty="0"/>
          </a:p>
        </p:txBody>
      </p:sp>
      <p:sp>
        <p:nvSpPr>
          <p:cNvPr id="3" name="コンテンツ プレースホルダー 2">
            <a:extLst>
              <a:ext uri="{FF2B5EF4-FFF2-40B4-BE49-F238E27FC236}">
                <a16:creationId xmlns:a16="http://schemas.microsoft.com/office/drawing/2014/main" id="{D326D98C-0E73-FC65-A2AD-92166CBDBBB7}"/>
              </a:ext>
            </a:extLst>
          </p:cNvPr>
          <p:cNvSpPr>
            <a:spLocks noGrp="1"/>
          </p:cNvSpPr>
          <p:nvPr>
            <p:ph idx="1"/>
          </p:nvPr>
        </p:nvSpPr>
        <p:spPr>
          <a:xfrm>
            <a:off x="589624" y="1772816"/>
            <a:ext cx="8118962" cy="4320480"/>
          </a:xfrm>
        </p:spPr>
        <p:txBody>
          <a:bodyPr/>
          <a:lstStyle/>
          <a:p>
            <a:pPr marL="0" indent="0">
              <a:buNone/>
            </a:pPr>
            <a:r>
              <a:rPr lang="ja-JP" altLang="en-US" sz="16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sz="1600" kern="100" dirty="0">
                <a:effectLst/>
                <a:latin typeface="Century" panose="02040604050505020304" pitchFamily="18" charset="0"/>
                <a:ea typeface="ＭＳ 明朝" panose="02020609040205080304" pitchFamily="17" charset="-128"/>
                <a:cs typeface="Times New Roman" panose="02020603050405020304" pitchFamily="18" charset="0"/>
              </a:rPr>
              <a:t>資料：</a:t>
            </a:r>
            <a:r>
              <a:rPr lang="en-US" altLang="ja-JP" sz="16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600" kern="100" dirty="0">
                <a:effectLst/>
                <a:latin typeface="Century" panose="02040604050505020304" pitchFamily="18" charset="0"/>
                <a:ea typeface="ＭＳ 明朝" panose="02020609040205080304" pitchFamily="17" charset="-128"/>
                <a:cs typeface="Times New Roman" panose="02020603050405020304" pitchFamily="18" charset="0"/>
              </a:rPr>
              <a:t>人口戦略会議・公表資料</a:t>
            </a:r>
            <a:r>
              <a:rPr lang="en-US" altLang="ja-JP" sz="16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600" kern="100" dirty="0">
                <a:effectLst/>
                <a:latin typeface="Century" panose="02040604050505020304" pitchFamily="18" charset="0"/>
                <a:ea typeface="ＭＳ 明朝" panose="02020609040205080304" pitchFamily="17" charset="-128"/>
                <a:cs typeface="Times New Roman" panose="02020603050405020304" pitchFamily="18" charset="0"/>
              </a:rPr>
              <a:t>地方自治体「持続可能性」分析レポート</a:t>
            </a:r>
            <a:r>
              <a:rPr lang="en-US" altLang="ja-JP" sz="16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600" kern="100" dirty="0">
                <a:effectLst/>
                <a:latin typeface="Century" panose="02040604050505020304" pitchFamily="18" charset="0"/>
                <a:ea typeface="ＭＳ 明朝" panose="02020609040205080304" pitchFamily="17" charset="-128"/>
                <a:cs typeface="Times New Roman" panose="02020603050405020304" pitchFamily="18" charset="0"/>
              </a:rPr>
              <a:t>全国</a:t>
            </a:r>
            <a:r>
              <a:rPr lang="en-US" altLang="ja-JP" sz="1600" kern="100" dirty="0">
                <a:effectLst/>
                <a:latin typeface="Century" panose="02040604050505020304" pitchFamily="18" charset="0"/>
                <a:ea typeface="ＭＳ 明朝" panose="02020609040205080304" pitchFamily="17" charset="-128"/>
                <a:cs typeface="Times New Roman" panose="02020603050405020304" pitchFamily="18" charset="0"/>
              </a:rPr>
              <a:t>1729</a:t>
            </a:r>
            <a:r>
              <a:rPr lang="ja-JP" altLang="en-US" sz="1600" kern="100" dirty="0">
                <a:effectLst/>
                <a:latin typeface="Century" panose="02040604050505020304" pitchFamily="18" charset="0"/>
                <a:ea typeface="ＭＳ 明朝" panose="02020609040205080304" pitchFamily="17" charset="-128"/>
                <a:cs typeface="Times New Roman" panose="02020603050405020304" pitchFamily="18" charset="0"/>
              </a:rPr>
              <a:t>自治体の持続可能性分析結果リスト</a:t>
            </a:r>
            <a:r>
              <a:rPr lang="en-US" altLang="ja-JP" sz="16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6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1600" kern="100" dirty="0">
                <a:effectLst/>
                <a:latin typeface="Century" panose="02040604050505020304" pitchFamily="18" charset="0"/>
                <a:ea typeface="ＭＳ 明朝" panose="02020609040205080304" pitchFamily="17" charset="-128"/>
                <a:cs typeface="Times New Roman" panose="02020603050405020304" pitchFamily="18" charset="0"/>
              </a:rPr>
              <a:t>Excel</a:t>
            </a:r>
            <a:r>
              <a:rPr lang="ja-JP" altLang="en-US" sz="1600" kern="100" dirty="0">
                <a:effectLst/>
                <a:latin typeface="Century" panose="02040604050505020304" pitchFamily="18" charset="0"/>
                <a:ea typeface="ＭＳ 明朝" panose="02020609040205080304" pitchFamily="17" charset="-128"/>
                <a:cs typeface="Times New Roman" panose="02020603050405020304" pitchFamily="18" charset="0"/>
              </a:rPr>
              <a:t>版）人口戦略会議　</a:t>
            </a:r>
            <a:r>
              <a:rPr lang="en-US" altLang="ja-JP" sz="1600" kern="100" dirty="0">
                <a:effectLst/>
                <a:latin typeface="Century" panose="02040604050505020304" pitchFamily="18" charset="0"/>
                <a:ea typeface="ＭＳ 明朝" panose="02020609040205080304" pitchFamily="17" charset="-128"/>
                <a:cs typeface="Times New Roman" panose="02020603050405020304" pitchFamily="18" charset="0"/>
              </a:rPr>
              <a:t>2024</a:t>
            </a:r>
            <a:r>
              <a:rPr lang="ja-JP" altLang="en-US" sz="1600" kern="100" dirty="0">
                <a:effectLst/>
                <a:latin typeface="Century" panose="02040604050505020304" pitchFamily="18" charset="0"/>
                <a:ea typeface="ＭＳ 明朝" panose="02020609040205080304" pitchFamily="17" charset="-128"/>
                <a:cs typeface="Times New Roman" panose="02020603050405020304" pitchFamily="18" charset="0"/>
              </a:rPr>
              <a:t>年</a:t>
            </a:r>
            <a:r>
              <a:rPr lang="en-US" altLang="ja-JP" sz="1600" kern="100" dirty="0">
                <a:effectLst/>
                <a:latin typeface="Century" panose="02040604050505020304" pitchFamily="18" charset="0"/>
                <a:ea typeface="ＭＳ 明朝" panose="02020609040205080304" pitchFamily="17" charset="-128"/>
                <a:cs typeface="Times New Roman" panose="02020603050405020304" pitchFamily="18" charset="0"/>
              </a:rPr>
              <a:t>4</a:t>
            </a:r>
            <a:r>
              <a:rPr lang="ja-JP" altLang="en-US" sz="1600" kern="100" dirty="0">
                <a:effectLst/>
                <a:latin typeface="Century" panose="02040604050505020304" pitchFamily="18" charset="0"/>
                <a:ea typeface="ＭＳ 明朝" panose="02020609040205080304" pitchFamily="17" charset="-128"/>
                <a:cs typeface="Times New Roman" panose="02020603050405020304" pitchFamily="18" charset="0"/>
              </a:rPr>
              <a:t>月</a:t>
            </a:r>
            <a:r>
              <a:rPr lang="en-US" altLang="ja-JP" sz="1600" kern="100" dirty="0">
                <a:effectLst/>
                <a:latin typeface="Century" panose="02040604050505020304" pitchFamily="18" charset="0"/>
                <a:ea typeface="ＭＳ 明朝" panose="02020609040205080304" pitchFamily="17" charset="-128"/>
                <a:cs typeface="Times New Roman" panose="02020603050405020304" pitchFamily="18" charset="0"/>
              </a:rPr>
              <a:t>24</a:t>
            </a:r>
            <a:r>
              <a:rPr lang="ja-JP" altLang="en-US" sz="1600" kern="100" dirty="0">
                <a:effectLst/>
                <a:latin typeface="Century" panose="02040604050505020304" pitchFamily="18" charset="0"/>
                <a:ea typeface="ＭＳ 明朝" panose="02020609040205080304" pitchFamily="17" charset="-128"/>
                <a:cs typeface="Times New Roman" panose="02020603050405020304" pitchFamily="18" charset="0"/>
              </a:rPr>
              <a:t>日　</a:t>
            </a:r>
            <a:r>
              <a:rPr lang="en-US" altLang="ja-JP" sz="1600" kern="100" dirty="0">
                <a:effectLst/>
                <a:latin typeface="Century" panose="02040604050505020304" pitchFamily="18" charset="0"/>
                <a:ea typeface="ＭＳ 明朝" panose="02020609040205080304" pitchFamily="17" charset="-128"/>
                <a:cs typeface="Times New Roman" panose="02020603050405020304" pitchFamily="18" charset="0"/>
              </a:rPr>
              <a:t>https://</a:t>
            </a:r>
            <a:r>
              <a:rPr lang="en-US" altLang="ja-JP" sz="1600" kern="100" dirty="0" err="1">
                <a:effectLst/>
                <a:latin typeface="Century" panose="02040604050505020304" pitchFamily="18" charset="0"/>
                <a:ea typeface="ＭＳ 明朝" panose="02020609040205080304" pitchFamily="17" charset="-128"/>
                <a:cs typeface="Times New Roman" panose="02020603050405020304" pitchFamily="18" charset="0"/>
              </a:rPr>
              <a:t>www.hit-north.or.jp</a:t>
            </a:r>
            <a:r>
              <a:rPr lang="en-US" altLang="ja-JP" sz="1600" kern="100" dirty="0">
                <a:effectLst/>
                <a:latin typeface="Century" panose="02040604050505020304" pitchFamily="18" charset="0"/>
                <a:ea typeface="ＭＳ 明朝" panose="02020609040205080304" pitchFamily="17" charset="-128"/>
                <a:cs typeface="Times New Roman" panose="02020603050405020304" pitchFamily="18" charset="0"/>
              </a:rPr>
              <a:t>/information/2024/04/24/2171/</a:t>
            </a:r>
          </a:p>
          <a:p>
            <a:pPr marL="0" indent="0">
              <a:buNone/>
            </a:pPr>
            <a:r>
              <a:rPr lang="ja-JP" sz="1600" kern="100" dirty="0">
                <a:effectLst/>
                <a:latin typeface="Century" panose="02040604050505020304" pitchFamily="18" charset="0"/>
                <a:ea typeface="ＭＳ 明朝" panose="02020609040205080304" pitchFamily="17" charset="-128"/>
                <a:cs typeface="Times New Roman" panose="02020603050405020304" pitchFamily="18" charset="0"/>
              </a:rPr>
              <a:t>●資料：『日本の地域別将来推計人口（令和５（</a:t>
            </a:r>
            <a:r>
              <a:rPr lang="en-US" sz="1600" kern="100" dirty="0">
                <a:effectLst/>
                <a:latin typeface="Century" panose="02040604050505020304" pitchFamily="18" charset="0"/>
                <a:ea typeface="ＭＳ 明朝" panose="02020609040205080304" pitchFamily="17" charset="-128"/>
                <a:cs typeface="Times New Roman" panose="02020603050405020304" pitchFamily="18" charset="0"/>
              </a:rPr>
              <a:t>2023</a:t>
            </a:r>
            <a:r>
              <a:rPr lang="ja-JP" sz="1600" kern="100" dirty="0">
                <a:effectLst/>
                <a:latin typeface="Century" panose="02040604050505020304" pitchFamily="18" charset="0"/>
                <a:ea typeface="ＭＳ 明朝" panose="02020609040205080304" pitchFamily="17" charset="-128"/>
                <a:cs typeface="Times New Roman" panose="02020603050405020304" pitchFamily="18" charset="0"/>
              </a:rPr>
              <a:t>）年推計）』（国立社会保障・人口問題　研究所</a:t>
            </a:r>
            <a:r>
              <a:rPr lang="en-US" sz="1600" kern="100" dirty="0">
                <a:effectLst/>
                <a:latin typeface="Century" panose="02040604050505020304" pitchFamily="18" charset="0"/>
                <a:ea typeface="ＭＳ 明朝" panose="02020609040205080304" pitchFamily="17" charset="-128"/>
                <a:cs typeface="Times New Roman" panose="02020603050405020304" pitchFamily="18" charset="0"/>
              </a:rPr>
              <a:t> 2023</a:t>
            </a:r>
            <a:r>
              <a:rPr lang="ja-JP" sz="1600" kern="1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sz="16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0" indent="0" algn="just">
              <a:buNone/>
            </a:pPr>
            <a:r>
              <a:rPr lang="ja-JP" sz="16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600" kern="100" dirty="0">
                <a:effectLst/>
                <a:latin typeface="Century" panose="02040604050505020304" pitchFamily="18" charset="0"/>
                <a:ea typeface="ＭＳ 明朝" panose="02020609040205080304" pitchFamily="17" charset="-128"/>
                <a:cs typeface="Times New Roman" panose="02020603050405020304" pitchFamily="18" charset="0"/>
              </a:rPr>
              <a:t>2020</a:t>
            </a:r>
            <a:r>
              <a:rPr lang="ja-JP" sz="1600" kern="100" dirty="0">
                <a:effectLst/>
                <a:latin typeface="Century" panose="02040604050505020304" pitchFamily="18" charset="0"/>
                <a:ea typeface="ＭＳ 明朝" panose="02020609040205080304" pitchFamily="17" charset="-128"/>
                <a:cs typeface="Times New Roman" panose="02020603050405020304" pitchFamily="18" charset="0"/>
              </a:rPr>
              <a:t>年の総人口を</a:t>
            </a:r>
            <a:r>
              <a:rPr lang="en-US" sz="1600" kern="100" dirty="0">
                <a:effectLst/>
                <a:latin typeface="Century" panose="02040604050505020304" pitchFamily="18" charset="0"/>
                <a:ea typeface="ＭＳ 明朝" panose="02020609040205080304" pitchFamily="17" charset="-128"/>
                <a:cs typeface="Times New Roman" panose="02020603050405020304" pitchFamily="18" charset="0"/>
              </a:rPr>
              <a:t>100</a:t>
            </a:r>
            <a:r>
              <a:rPr lang="ja-JP" sz="1600" kern="100" dirty="0">
                <a:effectLst/>
                <a:latin typeface="Century" panose="02040604050505020304" pitchFamily="18" charset="0"/>
                <a:ea typeface="ＭＳ 明朝" panose="02020609040205080304" pitchFamily="17" charset="-128"/>
                <a:cs typeface="Times New Roman" panose="02020603050405020304" pitchFamily="18" charset="0"/>
              </a:rPr>
              <a:t>とした場合の各年次（</a:t>
            </a:r>
            <a:r>
              <a:rPr lang="en-US" sz="1600" kern="100" dirty="0">
                <a:effectLst/>
                <a:latin typeface="Century" panose="02040604050505020304" pitchFamily="18" charset="0"/>
                <a:ea typeface="ＭＳ 明朝" panose="02020609040205080304" pitchFamily="17" charset="-128"/>
                <a:cs typeface="Times New Roman" panose="02020603050405020304" pitchFamily="18" charset="0"/>
              </a:rPr>
              <a:t>2020</a:t>
            </a:r>
            <a:r>
              <a:rPr lang="ja-JP" sz="1600" kern="100" dirty="0">
                <a:effectLst/>
                <a:latin typeface="Century" panose="02040604050505020304" pitchFamily="18" charset="0"/>
                <a:ea typeface="ＭＳ 明朝" panose="02020609040205080304" pitchFamily="17" charset="-128"/>
                <a:cs typeface="Times New Roman" panose="02020603050405020304" pitchFamily="18" charset="0"/>
              </a:rPr>
              <a:t>年</a:t>
            </a:r>
            <a:r>
              <a:rPr lang="en-US" sz="1600" kern="100" dirty="0">
                <a:effectLst/>
                <a:latin typeface="Century" panose="02040604050505020304" pitchFamily="18" charset="0"/>
                <a:ea typeface="ＭＳ 明朝" panose="02020609040205080304" pitchFamily="17" charset="-128"/>
                <a:cs typeface="Times New Roman" panose="02020603050405020304" pitchFamily="18" charset="0"/>
              </a:rPr>
              <a:t>-2050</a:t>
            </a:r>
            <a:r>
              <a:rPr lang="ja-JP" sz="1600" kern="100" dirty="0">
                <a:effectLst/>
                <a:latin typeface="Century" panose="02040604050505020304" pitchFamily="18" charset="0"/>
                <a:ea typeface="ＭＳ 明朝" panose="02020609040205080304" pitchFamily="17" charset="-128"/>
                <a:cs typeface="Times New Roman" panose="02020603050405020304" pitchFamily="18" charset="0"/>
              </a:rPr>
              <a:t>年）の人口規模</a:t>
            </a:r>
            <a:endParaRPr lang="en-US" sz="16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0" indent="0" algn="just">
              <a:buNone/>
            </a:pPr>
            <a:r>
              <a:rPr lang="ja-JP" sz="1600" kern="100" dirty="0">
                <a:effectLst/>
                <a:latin typeface="Century" panose="02040604050505020304" pitchFamily="18" charset="0"/>
                <a:ea typeface="ＭＳ 明朝" panose="02020609040205080304" pitchFamily="17" charset="-128"/>
                <a:cs typeface="Times New Roman" panose="02020603050405020304" pitchFamily="18" charset="0"/>
              </a:rPr>
              <a:t>●人口減少率：</a:t>
            </a:r>
            <a:r>
              <a:rPr lang="en-US" sz="1600" kern="100" dirty="0">
                <a:effectLst/>
                <a:latin typeface="Century" panose="02040604050505020304" pitchFamily="18" charset="0"/>
                <a:ea typeface="ＭＳ 明朝" panose="02020609040205080304" pitchFamily="17" charset="-128"/>
                <a:cs typeface="Times New Roman" panose="02020603050405020304" pitchFamily="18" charset="0"/>
              </a:rPr>
              <a:t>(2020</a:t>
            </a:r>
            <a:r>
              <a:rPr lang="ja-JP" sz="1600" kern="100" dirty="0">
                <a:effectLst/>
                <a:latin typeface="Century" panose="02040604050505020304" pitchFamily="18" charset="0"/>
                <a:ea typeface="ＭＳ 明朝" panose="02020609040205080304" pitchFamily="17" charset="-128"/>
                <a:cs typeface="Times New Roman" panose="02020603050405020304" pitchFamily="18" charset="0"/>
              </a:rPr>
              <a:t>年の人口―</a:t>
            </a:r>
            <a:r>
              <a:rPr lang="en-US" sz="1600" kern="100" dirty="0">
                <a:effectLst/>
                <a:latin typeface="Century" panose="02040604050505020304" pitchFamily="18" charset="0"/>
                <a:ea typeface="ＭＳ 明朝" panose="02020609040205080304" pitchFamily="17" charset="-128"/>
                <a:cs typeface="Times New Roman" panose="02020603050405020304" pitchFamily="18" charset="0"/>
              </a:rPr>
              <a:t>2050</a:t>
            </a:r>
            <a:r>
              <a:rPr lang="ja-JP" sz="1600" kern="100" dirty="0">
                <a:effectLst/>
                <a:latin typeface="Century" panose="02040604050505020304" pitchFamily="18" charset="0"/>
                <a:ea typeface="ＭＳ 明朝" panose="02020609040205080304" pitchFamily="17" charset="-128"/>
                <a:cs typeface="Times New Roman" panose="02020603050405020304" pitchFamily="18" charset="0"/>
              </a:rPr>
              <a:t>年人口規模</a:t>
            </a:r>
            <a:r>
              <a:rPr lang="en-US" sz="16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sz="16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600" kern="100" dirty="0">
                <a:effectLst/>
                <a:latin typeface="Century" panose="02040604050505020304" pitchFamily="18" charset="0"/>
                <a:ea typeface="ＭＳ 明朝" panose="02020609040205080304" pitchFamily="17" charset="-128"/>
                <a:cs typeface="Times New Roman" panose="02020603050405020304" pitchFamily="18" charset="0"/>
              </a:rPr>
              <a:t>2020</a:t>
            </a:r>
            <a:r>
              <a:rPr lang="ja-JP" sz="1600" kern="100" dirty="0">
                <a:effectLst/>
                <a:latin typeface="Century" panose="02040604050505020304" pitchFamily="18" charset="0"/>
                <a:ea typeface="ＭＳ 明朝" panose="02020609040205080304" pitchFamily="17" charset="-128"/>
                <a:cs typeface="Times New Roman" panose="02020603050405020304" pitchFamily="18" charset="0"/>
              </a:rPr>
              <a:t>年の人口）</a:t>
            </a:r>
            <a:endParaRPr lang="en-US" sz="16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0" indent="0" algn="just">
              <a:buNone/>
            </a:pPr>
            <a:r>
              <a:rPr lang="ja-JP" sz="1600" kern="100" dirty="0">
                <a:effectLst/>
                <a:latin typeface="Century" panose="02040604050505020304" pitchFamily="18" charset="0"/>
                <a:ea typeface="ＭＳ 明朝" panose="02020609040205080304" pitchFamily="17" charset="-128"/>
                <a:cs typeface="Times New Roman" panose="02020603050405020304" pitchFamily="18" charset="0"/>
              </a:rPr>
              <a:t>　プラスの場合は増加（＋</a:t>
            </a:r>
            <a:r>
              <a:rPr lang="en-US" sz="1600" kern="100" dirty="0">
                <a:effectLst/>
                <a:latin typeface="Century" panose="02040604050505020304" pitchFamily="18" charset="0"/>
                <a:ea typeface="ＭＳ 明朝" panose="02020609040205080304" pitchFamily="17" charset="-128"/>
                <a:cs typeface="Times New Roman" panose="02020603050405020304" pitchFamily="18" charset="0"/>
              </a:rPr>
              <a:t>40</a:t>
            </a:r>
            <a:r>
              <a:rPr lang="ja-JP" sz="16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600" kern="100" dirty="0">
                <a:effectLst/>
                <a:latin typeface="Century" panose="02040604050505020304" pitchFamily="18" charset="0"/>
                <a:ea typeface="ＭＳ 明朝" panose="02020609040205080304" pitchFamily="17" charset="-128"/>
                <a:cs typeface="Times New Roman" panose="02020603050405020304" pitchFamily="18" charset="0"/>
              </a:rPr>
              <a:t>4</a:t>
            </a:r>
            <a:r>
              <a:rPr lang="ja-JP" sz="1600" kern="100" dirty="0">
                <a:effectLst/>
                <a:latin typeface="Century" panose="02040604050505020304" pitchFamily="18" charset="0"/>
                <a:ea typeface="ＭＳ 明朝" panose="02020609040205080304" pitchFamily="17" charset="-128"/>
                <a:cs typeface="Times New Roman" panose="02020603050405020304" pitchFamily="18" charset="0"/>
              </a:rPr>
              <a:t>割増加）。マイナスの場合は減少（－</a:t>
            </a:r>
            <a:r>
              <a:rPr lang="en-US" sz="1600" kern="100" dirty="0">
                <a:effectLst/>
                <a:latin typeface="Century" panose="02040604050505020304" pitchFamily="18" charset="0"/>
                <a:ea typeface="ＭＳ 明朝" panose="02020609040205080304" pitchFamily="17" charset="-128"/>
                <a:cs typeface="Times New Roman" panose="02020603050405020304" pitchFamily="18" charset="0"/>
              </a:rPr>
              <a:t>40</a:t>
            </a:r>
            <a:r>
              <a:rPr lang="ja-JP" sz="16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600" kern="100" dirty="0">
                <a:effectLst/>
                <a:latin typeface="Century" panose="02040604050505020304" pitchFamily="18" charset="0"/>
                <a:ea typeface="ＭＳ 明朝" panose="02020609040205080304" pitchFamily="17" charset="-128"/>
                <a:cs typeface="Times New Roman" panose="02020603050405020304" pitchFamily="18" charset="0"/>
              </a:rPr>
              <a:t>4</a:t>
            </a:r>
            <a:r>
              <a:rPr lang="ja-JP" sz="1600" kern="100" dirty="0">
                <a:effectLst/>
                <a:latin typeface="Century" panose="02040604050505020304" pitchFamily="18" charset="0"/>
                <a:ea typeface="ＭＳ 明朝" panose="02020609040205080304" pitchFamily="17" charset="-128"/>
                <a:cs typeface="Times New Roman" panose="02020603050405020304" pitchFamily="18" charset="0"/>
              </a:rPr>
              <a:t>割減少）。</a:t>
            </a:r>
            <a:endParaRPr lang="en-US" sz="16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0" indent="0" algn="just">
              <a:buNone/>
            </a:pPr>
            <a:r>
              <a:rPr lang="ja-JP" sz="1600" kern="100" dirty="0">
                <a:effectLst/>
                <a:latin typeface="Century" panose="02040604050505020304" pitchFamily="18" charset="0"/>
                <a:ea typeface="ＭＳ 明朝" panose="02020609040205080304" pitchFamily="17" charset="-128"/>
                <a:cs typeface="Times New Roman" panose="02020603050405020304" pitchFamily="18" charset="0"/>
              </a:rPr>
              <a:t>●分析対象地域：</a:t>
            </a:r>
            <a:endParaRPr lang="en-US" sz="16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0" indent="0" algn="just">
              <a:buNone/>
            </a:pPr>
            <a:r>
              <a:rPr lang="ja-JP" sz="1600" kern="100" dirty="0">
                <a:effectLst/>
                <a:latin typeface="Century" panose="02040604050505020304" pitchFamily="18" charset="0"/>
                <a:ea typeface="ＭＳ 明朝" panose="02020609040205080304" pitchFamily="17" charset="-128"/>
                <a:cs typeface="Times New Roman" panose="02020603050405020304" pitchFamily="18" charset="0"/>
              </a:rPr>
              <a:t>北海道（全道）</a:t>
            </a:r>
            <a:endParaRPr lang="en-US" sz="16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0" indent="0" algn="just">
              <a:buNone/>
            </a:pPr>
            <a:r>
              <a:rPr lang="ja-JP" sz="1600" kern="100" dirty="0">
                <a:effectLst/>
                <a:latin typeface="Century" panose="02040604050505020304" pitchFamily="18" charset="0"/>
                <a:ea typeface="ＭＳ 明朝" panose="02020609040205080304" pitchFamily="17" charset="-128"/>
                <a:cs typeface="Times New Roman" panose="02020603050405020304" pitchFamily="18" charset="0"/>
              </a:rPr>
              <a:t>石狩管内：札幌市、石狩</a:t>
            </a:r>
            <a:r>
              <a:rPr lang="ja-JP" altLang="en-US" sz="1600" kern="100" dirty="0">
                <a:effectLst/>
                <a:latin typeface="Century" panose="02040604050505020304" pitchFamily="18" charset="0"/>
                <a:ea typeface="ＭＳ 明朝" panose="02020609040205080304" pitchFamily="17" charset="-128"/>
                <a:cs typeface="Times New Roman" panose="02020603050405020304" pitchFamily="18" charset="0"/>
              </a:rPr>
              <a:t>市</a:t>
            </a:r>
            <a:r>
              <a:rPr lang="ja-JP" sz="1600" kern="100" dirty="0">
                <a:effectLst/>
                <a:latin typeface="Century" panose="02040604050505020304" pitchFamily="18" charset="0"/>
                <a:ea typeface="ＭＳ 明朝" panose="02020609040205080304" pitchFamily="17" charset="-128"/>
                <a:cs typeface="Times New Roman" panose="02020603050405020304" pitchFamily="18" charset="0"/>
              </a:rPr>
              <a:t>、江別</a:t>
            </a:r>
            <a:r>
              <a:rPr lang="ja-JP" altLang="en-US" sz="1600" kern="100" dirty="0">
                <a:effectLst/>
                <a:latin typeface="Century" panose="02040604050505020304" pitchFamily="18" charset="0"/>
                <a:ea typeface="ＭＳ 明朝" panose="02020609040205080304" pitchFamily="17" charset="-128"/>
                <a:cs typeface="Times New Roman" panose="02020603050405020304" pitchFamily="18" charset="0"/>
              </a:rPr>
              <a:t>市</a:t>
            </a:r>
            <a:r>
              <a:rPr lang="ja-JP" sz="1600" kern="100" dirty="0">
                <a:effectLst/>
                <a:latin typeface="Century" panose="02040604050505020304" pitchFamily="18" charset="0"/>
                <a:ea typeface="ＭＳ 明朝" panose="02020609040205080304" pitchFamily="17" charset="-128"/>
                <a:cs typeface="Times New Roman" panose="02020603050405020304" pitchFamily="18" charset="0"/>
              </a:rPr>
              <a:t>、当別町</a:t>
            </a:r>
            <a:endParaRPr lang="en-US" sz="16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0" indent="0" algn="just">
              <a:buNone/>
            </a:pPr>
            <a:r>
              <a:rPr lang="ja-JP" sz="1600" kern="100" dirty="0">
                <a:effectLst/>
                <a:latin typeface="Century" panose="02040604050505020304" pitchFamily="18" charset="0"/>
                <a:ea typeface="ＭＳ 明朝" panose="02020609040205080304" pitchFamily="17" charset="-128"/>
                <a:cs typeface="Times New Roman" panose="02020603050405020304" pitchFamily="18" charset="0"/>
              </a:rPr>
              <a:t>空知管内：美唄</a:t>
            </a:r>
            <a:r>
              <a:rPr lang="ja-JP" altLang="en-US" sz="1600" kern="100" dirty="0">
                <a:effectLst/>
                <a:latin typeface="Century" panose="02040604050505020304" pitchFamily="18" charset="0"/>
                <a:ea typeface="ＭＳ 明朝" panose="02020609040205080304" pitchFamily="17" charset="-128"/>
                <a:cs typeface="Times New Roman" panose="02020603050405020304" pitchFamily="18" charset="0"/>
              </a:rPr>
              <a:t>市</a:t>
            </a:r>
            <a:r>
              <a:rPr lang="ja-JP" sz="1600" kern="100" dirty="0">
                <a:effectLst/>
                <a:latin typeface="Century" panose="02040604050505020304" pitchFamily="18" charset="0"/>
                <a:ea typeface="ＭＳ 明朝" panose="02020609040205080304" pitchFamily="17" charset="-128"/>
                <a:cs typeface="Times New Roman" panose="02020603050405020304" pitchFamily="18" charset="0"/>
              </a:rPr>
              <a:t>、砂川</a:t>
            </a:r>
            <a:r>
              <a:rPr lang="ja-JP" altLang="en-US" sz="1600" kern="100" dirty="0">
                <a:effectLst/>
                <a:latin typeface="Century" panose="02040604050505020304" pitchFamily="18" charset="0"/>
                <a:ea typeface="ＭＳ 明朝" panose="02020609040205080304" pitchFamily="17" charset="-128"/>
                <a:cs typeface="Times New Roman" panose="02020603050405020304" pitchFamily="18" charset="0"/>
              </a:rPr>
              <a:t>市</a:t>
            </a:r>
            <a:r>
              <a:rPr lang="ja-JP" sz="1600" kern="100" dirty="0">
                <a:effectLst/>
                <a:latin typeface="Century" panose="02040604050505020304" pitchFamily="18" charset="0"/>
                <a:ea typeface="ＭＳ 明朝" panose="02020609040205080304" pitchFamily="17" charset="-128"/>
                <a:cs typeface="Times New Roman" panose="02020603050405020304" pitchFamily="18" charset="0"/>
              </a:rPr>
              <a:t>、滝川</a:t>
            </a:r>
            <a:r>
              <a:rPr lang="ja-JP" altLang="en-US" sz="1600" kern="100" dirty="0">
                <a:effectLst/>
                <a:latin typeface="Century" panose="02040604050505020304" pitchFamily="18" charset="0"/>
                <a:ea typeface="ＭＳ 明朝" panose="02020609040205080304" pitchFamily="17" charset="-128"/>
                <a:cs typeface="Times New Roman" panose="02020603050405020304" pitchFamily="18" charset="0"/>
              </a:rPr>
              <a:t>市</a:t>
            </a:r>
            <a:endParaRPr lang="en-US" sz="16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0" indent="0" algn="just">
              <a:buNone/>
            </a:pPr>
            <a:r>
              <a:rPr lang="ja-JP" sz="1600" kern="100" dirty="0">
                <a:effectLst/>
                <a:latin typeface="Century" panose="02040604050505020304" pitchFamily="18" charset="0"/>
                <a:ea typeface="ＭＳ 明朝" panose="02020609040205080304" pitchFamily="17" charset="-128"/>
                <a:cs typeface="Times New Roman" panose="02020603050405020304" pitchFamily="18" charset="0"/>
              </a:rPr>
              <a:t>後志管内：小樽</a:t>
            </a:r>
            <a:r>
              <a:rPr lang="ja-JP" altLang="en-US" sz="1600" kern="100" dirty="0">
                <a:effectLst/>
                <a:latin typeface="Century" panose="02040604050505020304" pitchFamily="18" charset="0"/>
                <a:ea typeface="ＭＳ 明朝" panose="02020609040205080304" pitchFamily="17" charset="-128"/>
                <a:cs typeface="Times New Roman" panose="02020603050405020304" pitchFamily="18" charset="0"/>
              </a:rPr>
              <a:t>市</a:t>
            </a:r>
            <a:r>
              <a:rPr lang="ja-JP" sz="1600" kern="100" dirty="0">
                <a:effectLst/>
                <a:latin typeface="Century" panose="02040604050505020304" pitchFamily="18" charset="0"/>
                <a:ea typeface="ＭＳ 明朝" panose="02020609040205080304" pitchFamily="17" charset="-128"/>
                <a:cs typeface="Times New Roman" panose="02020603050405020304" pitchFamily="18" charset="0"/>
              </a:rPr>
              <a:t>、倶知安</a:t>
            </a:r>
            <a:r>
              <a:rPr lang="ja-JP" altLang="en-US" sz="1600" kern="100" dirty="0">
                <a:effectLst/>
                <a:latin typeface="Century" panose="02040604050505020304" pitchFamily="18" charset="0"/>
                <a:ea typeface="ＭＳ 明朝" panose="02020609040205080304" pitchFamily="17" charset="-128"/>
                <a:cs typeface="Times New Roman" panose="02020603050405020304" pitchFamily="18" charset="0"/>
              </a:rPr>
              <a:t>町</a:t>
            </a:r>
            <a:r>
              <a:rPr lang="ja-JP" sz="1600" kern="100" dirty="0">
                <a:effectLst/>
                <a:latin typeface="Century" panose="02040604050505020304" pitchFamily="18" charset="0"/>
                <a:ea typeface="ＭＳ 明朝" panose="02020609040205080304" pitchFamily="17" charset="-128"/>
                <a:cs typeface="Times New Roman" panose="02020603050405020304" pitchFamily="18" charset="0"/>
              </a:rPr>
              <a:t>、岩内</a:t>
            </a:r>
            <a:r>
              <a:rPr lang="ja-JP" altLang="en-US" sz="1600" kern="100" dirty="0">
                <a:effectLst/>
                <a:latin typeface="Century" panose="02040604050505020304" pitchFamily="18" charset="0"/>
                <a:ea typeface="ＭＳ 明朝" panose="02020609040205080304" pitchFamily="17" charset="-128"/>
                <a:cs typeface="Times New Roman" panose="02020603050405020304" pitchFamily="18" charset="0"/>
              </a:rPr>
              <a:t>町</a:t>
            </a:r>
            <a:endParaRPr lang="en-US" sz="16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0" indent="0">
              <a:buNone/>
            </a:pPr>
            <a:r>
              <a:rPr lang="ja-JP" sz="1600" dirty="0">
                <a:effectLst/>
                <a:latin typeface="Century" panose="02040604050505020304" pitchFamily="18" charset="0"/>
                <a:ea typeface="ＭＳ 明朝" panose="02020609040205080304" pitchFamily="17" charset="-128"/>
                <a:cs typeface="Times New Roman" panose="02020603050405020304" pitchFamily="18" charset="0"/>
              </a:rPr>
              <a:t>★総人口のみは、札幌市内</a:t>
            </a:r>
            <a:r>
              <a:rPr lang="en-US" sz="1600" dirty="0">
                <a:effectLst/>
                <a:latin typeface="Century" panose="02040604050505020304" pitchFamily="18" charset="0"/>
                <a:ea typeface="ＭＳ 明朝" panose="02020609040205080304" pitchFamily="17" charset="-128"/>
                <a:cs typeface="Times New Roman" panose="02020603050405020304" pitchFamily="18" charset="0"/>
              </a:rPr>
              <a:t>10</a:t>
            </a:r>
            <a:r>
              <a:rPr lang="ja-JP" sz="1600" dirty="0">
                <a:effectLst/>
                <a:latin typeface="Century" panose="02040604050505020304" pitchFamily="18" charset="0"/>
                <a:ea typeface="ＭＳ 明朝" panose="02020609040205080304" pitchFamily="17" charset="-128"/>
                <a:cs typeface="Times New Roman" panose="02020603050405020304" pitchFamily="18" charset="0"/>
              </a:rPr>
              <a:t>区</a:t>
            </a:r>
            <a:endParaRPr lang="en-US" dirty="0"/>
          </a:p>
        </p:txBody>
      </p:sp>
    </p:spTree>
    <p:extLst>
      <p:ext uri="{BB962C8B-B14F-4D97-AF65-F5344CB8AC3E}">
        <p14:creationId xmlns:p14="http://schemas.microsoft.com/office/powerpoint/2010/main" val="4194394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8FA1B57-A9E3-0675-EDD6-C89D6CCDB305}"/>
              </a:ext>
            </a:extLst>
          </p:cNvPr>
          <p:cNvSpPr txBox="1"/>
          <p:nvPr/>
        </p:nvSpPr>
        <p:spPr>
          <a:xfrm>
            <a:off x="611560" y="5445224"/>
            <a:ext cx="7620000" cy="923330"/>
          </a:xfrm>
          <a:prstGeom prst="rect">
            <a:avLst/>
          </a:prstGeom>
          <a:solidFill>
            <a:schemeClr val="bg1"/>
          </a:solidFill>
        </p:spPr>
        <p:txBody>
          <a:bodyPr wrap="square" rtlCol="0">
            <a:spAutoFit/>
          </a:bodyPr>
          <a:lstStyle/>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注</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：生産年齢</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人口（</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15</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64</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歳）</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が総人口に占める割合の変化</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資料：『日本の地域別将来推計人口（令和５（</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2023</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）年推計）』（国立社会保障・人口問題　研究所</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 2023</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7" name="図 6">
            <a:extLst>
              <a:ext uri="{FF2B5EF4-FFF2-40B4-BE49-F238E27FC236}">
                <a16:creationId xmlns:a16="http://schemas.microsoft.com/office/drawing/2014/main" id="{8AD63E27-3695-6322-29B1-594F161AAEBD}"/>
              </a:ext>
            </a:extLst>
          </p:cNvPr>
          <p:cNvPicPr>
            <a:picLocks noChangeAspect="1"/>
          </p:cNvPicPr>
          <p:nvPr/>
        </p:nvPicPr>
        <p:blipFill>
          <a:blip r:embed="rId2"/>
          <a:stretch>
            <a:fillRect/>
          </a:stretch>
        </p:blipFill>
        <p:spPr>
          <a:xfrm>
            <a:off x="611560" y="670181"/>
            <a:ext cx="7157149" cy="467769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1B4CEE0-5D4A-B3A1-FABD-2950853779E9}"/>
              </a:ext>
            </a:extLst>
          </p:cNvPr>
          <p:cNvPicPr>
            <a:picLocks noChangeAspect="1"/>
          </p:cNvPicPr>
          <p:nvPr/>
        </p:nvPicPr>
        <p:blipFill>
          <a:blip r:embed="rId2"/>
          <a:stretch>
            <a:fillRect/>
          </a:stretch>
        </p:blipFill>
        <p:spPr>
          <a:xfrm>
            <a:off x="539552" y="857619"/>
            <a:ext cx="6775532" cy="4428278"/>
          </a:xfrm>
          <a:prstGeom prst="rect">
            <a:avLst/>
          </a:prstGeom>
        </p:spPr>
      </p:pic>
      <p:sp>
        <p:nvSpPr>
          <p:cNvPr id="3" name="テキスト ボックス 2">
            <a:extLst>
              <a:ext uri="{FF2B5EF4-FFF2-40B4-BE49-F238E27FC236}">
                <a16:creationId xmlns:a16="http://schemas.microsoft.com/office/drawing/2014/main" id="{4420017B-B492-EEF4-3B80-754E23903113}"/>
              </a:ext>
            </a:extLst>
          </p:cNvPr>
          <p:cNvSpPr txBox="1"/>
          <p:nvPr/>
        </p:nvSpPr>
        <p:spPr>
          <a:xfrm>
            <a:off x="539552" y="5373216"/>
            <a:ext cx="7651328" cy="415498"/>
          </a:xfrm>
          <a:prstGeom prst="rect">
            <a:avLst/>
          </a:prstGeom>
          <a:solidFill>
            <a:schemeClr val="bg1"/>
          </a:solidFill>
        </p:spPr>
        <p:txBody>
          <a:bodyPr wrap="square" rtlCol="0">
            <a:spAutoFit/>
          </a:bodyPr>
          <a:lstStyle/>
          <a:p>
            <a:r>
              <a:rPr kumimoji="1" lang="ja-JP" altLang="en-US" sz="1050" dirty="0"/>
              <a:t>注：</a:t>
            </a:r>
            <a:r>
              <a:rPr kumimoji="1" lang="en-US" altLang="ja-JP" sz="1050" dirty="0"/>
              <a:t>2020</a:t>
            </a:r>
            <a:r>
              <a:rPr kumimoji="1" lang="ja-JP" altLang="en-US" sz="1050" dirty="0"/>
              <a:t>年前期高齢者人口（</a:t>
            </a:r>
            <a:r>
              <a:rPr kumimoji="1" lang="en-US" altLang="ja-JP" sz="1050" dirty="0"/>
              <a:t>65</a:t>
            </a:r>
            <a:r>
              <a:rPr kumimoji="1" lang="ja-JP" altLang="en-US" sz="1050" dirty="0"/>
              <a:t>－</a:t>
            </a:r>
            <a:r>
              <a:rPr kumimoji="1" lang="en-US" altLang="ja-JP" sz="1050" dirty="0"/>
              <a:t>7</a:t>
            </a:r>
            <a:r>
              <a:rPr kumimoji="1" lang="ja-JP" altLang="en-US" sz="1050" dirty="0"/>
              <a:t>４歳）を</a:t>
            </a:r>
            <a:r>
              <a:rPr kumimoji="1" lang="en-US" altLang="ja-JP" sz="1050" dirty="0"/>
              <a:t>100</a:t>
            </a:r>
            <a:r>
              <a:rPr kumimoji="1" lang="ja-JP" altLang="en-US" sz="1050" dirty="0"/>
              <a:t>とした場合の人口規模</a:t>
            </a:r>
            <a:r>
              <a:rPr lang="ja-JP" altLang="en-US" sz="1050" dirty="0"/>
              <a:t>の推移</a:t>
            </a:r>
            <a:endParaRPr kumimoji="1" lang="ja-JP" altLang="en-US" sz="1050" dirty="0"/>
          </a:p>
          <a:p>
            <a:r>
              <a:rPr kumimoji="1" lang="ja-JP" altLang="en-US" sz="1050" dirty="0"/>
              <a:t>資料：</a:t>
            </a:r>
            <a:r>
              <a:rPr kumimoji="1" lang="en-US" altLang="ja-JP" sz="1050" dirty="0"/>
              <a:t>『</a:t>
            </a:r>
            <a:r>
              <a:rPr kumimoji="1" lang="ja-JP" altLang="en-US" sz="1050" dirty="0"/>
              <a:t>日本の地域別将来推計人口（令和５（</a:t>
            </a:r>
            <a:r>
              <a:rPr kumimoji="1" lang="en-US" altLang="ja-JP" sz="1050" dirty="0"/>
              <a:t>2023</a:t>
            </a:r>
            <a:r>
              <a:rPr kumimoji="1" lang="ja-JP" altLang="en-US" sz="1050" dirty="0"/>
              <a:t>）年推計）</a:t>
            </a:r>
            <a:r>
              <a:rPr kumimoji="1" lang="en-US" altLang="ja-JP" sz="1050" dirty="0"/>
              <a:t>』</a:t>
            </a:r>
            <a:r>
              <a:rPr kumimoji="1" lang="ja-JP" altLang="en-US" sz="1050" dirty="0"/>
              <a:t>（国立社会保障・人口問題　研究所 </a:t>
            </a:r>
            <a:r>
              <a:rPr kumimoji="1" lang="en-US" altLang="ja-JP" sz="1050" dirty="0"/>
              <a:t>2023</a:t>
            </a:r>
            <a:r>
              <a:rPr kumimoji="1" lang="ja-JP" altLang="en-US" sz="1050" dirty="0"/>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47F0BCF-9A45-C475-CD42-0CC77C8A782A}"/>
              </a:ext>
            </a:extLst>
          </p:cNvPr>
          <p:cNvPicPr>
            <a:picLocks noChangeAspect="1"/>
          </p:cNvPicPr>
          <p:nvPr/>
        </p:nvPicPr>
        <p:blipFill>
          <a:blip r:embed="rId2"/>
          <a:stretch>
            <a:fillRect/>
          </a:stretch>
        </p:blipFill>
        <p:spPr>
          <a:xfrm>
            <a:off x="755576" y="908720"/>
            <a:ext cx="7056785" cy="4609079"/>
          </a:xfrm>
          <a:prstGeom prst="rect">
            <a:avLst/>
          </a:prstGeom>
        </p:spPr>
      </p:pic>
      <p:sp>
        <p:nvSpPr>
          <p:cNvPr id="3" name="テキスト ボックス 2">
            <a:extLst>
              <a:ext uri="{FF2B5EF4-FFF2-40B4-BE49-F238E27FC236}">
                <a16:creationId xmlns:a16="http://schemas.microsoft.com/office/drawing/2014/main" id="{00B67656-C0FB-E7D7-AAB7-C3763DB9EEAF}"/>
              </a:ext>
            </a:extLst>
          </p:cNvPr>
          <p:cNvSpPr txBox="1"/>
          <p:nvPr/>
        </p:nvSpPr>
        <p:spPr>
          <a:xfrm>
            <a:off x="582878" y="5661248"/>
            <a:ext cx="6984776" cy="923330"/>
          </a:xfrm>
          <a:prstGeom prst="rect">
            <a:avLst/>
          </a:prstGeom>
          <a:solidFill>
            <a:schemeClr val="bg1"/>
          </a:solidFill>
        </p:spPr>
        <p:txBody>
          <a:bodyPr wrap="square" rtlCol="0">
            <a:spAutoFit/>
          </a:bodyPr>
          <a:lstStyle/>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注</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：前期高齢者</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人口（</a:t>
            </a:r>
            <a:r>
              <a:rPr lang="en-US" altLang="ja-JP" sz="1800" kern="100" dirty="0">
                <a:latin typeface="Century" panose="02040604050505020304" pitchFamily="18" charset="0"/>
                <a:ea typeface="ＭＳ 明朝" panose="02020609040205080304" pitchFamily="17" charset="-128"/>
                <a:cs typeface="Times New Roman" panose="02020603050405020304" pitchFamily="18" charset="0"/>
              </a:rPr>
              <a:t>6</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5</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1800" kern="100" dirty="0">
                <a:latin typeface="Century" panose="02040604050505020304" pitchFamily="18" charset="0"/>
                <a:ea typeface="ＭＳ 明朝" panose="02020609040205080304" pitchFamily="17" charset="-128"/>
                <a:cs typeface="Times New Roman" panose="02020603050405020304" pitchFamily="18" charset="0"/>
              </a:rPr>
              <a:t>7</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4</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歳）</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が総人口に占める割合の変化</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資料：『日本の地域別将来推計人口（令和５（</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2023</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）年推計）』（国立社会保障・人口問題　研究所</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 2023</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DE65998-7831-86E9-60EF-DC79C150832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764704"/>
            <a:ext cx="7128792" cy="4658514"/>
          </a:xfrm>
          <a:prstGeom prst="rect">
            <a:avLst/>
          </a:prstGeom>
          <a:noFill/>
        </p:spPr>
      </p:pic>
      <p:sp>
        <p:nvSpPr>
          <p:cNvPr id="3" name="テキスト ボックス 2">
            <a:extLst>
              <a:ext uri="{FF2B5EF4-FFF2-40B4-BE49-F238E27FC236}">
                <a16:creationId xmlns:a16="http://schemas.microsoft.com/office/drawing/2014/main" id="{42375FD2-148A-40A4-61F4-15E0D91C6ACE}"/>
              </a:ext>
            </a:extLst>
          </p:cNvPr>
          <p:cNvSpPr txBox="1"/>
          <p:nvPr/>
        </p:nvSpPr>
        <p:spPr>
          <a:xfrm>
            <a:off x="611560" y="5517232"/>
            <a:ext cx="7651328" cy="415498"/>
          </a:xfrm>
          <a:prstGeom prst="rect">
            <a:avLst/>
          </a:prstGeom>
          <a:solidFill>
            <a:schemeClr val="bg1"/>
          </a:solidFill>
        </p:spPr>
        <p:txBody>
          <a:bodyPr wrap="square" rtlCol="0">
            <a:spAutoFit/>
          </a:bodyPr>
          <a:lstStyle/>
          <a:p>
            <a:r>
              <a:rPr kumimoji="1" lang="ja-JP" altLang="en-US" sz="1050" dirty="0"/>
              <a:t>注：</a:t>
            </a:r>
            <a:r>
              <a:rPr kumimoji="1" lang="en-US" altLang="ja-JP" sz="1050" dirty="0"/>
              <a:t>2020</a:t>
            </a:r>
            <a:r>
              <a:rPr kumimoji="1" lang="ja-JP" altLang="en-US" sz="1050" dirty="0"/>
              <a:t>年後期高齢者人口（</a:t>
            </a:r>
            <a:r>
              <a:rPr kumimoji="1" lang="en-US" altLang="ja-JP" sz="1050" dirty="0"/>
              <a:t>75</a:t>
            </a:r>
            <a:r>
              <a:rPr kumimoji="1" lang="ja-JP" altLang="en-US" sz="1050" dirty="0"/>
              <a:t>歳以上）を</a:t>
            </a:r>
            <a:r>
              <a:rPr kumimoji="1" lang="en-US" altLang="ja-JP" sz="1050" dirty="0"/>
              <a:t>100</a:t>
            </a:r>
            <a:r>
              <a:rPr kumimoji="1" lang="ja-JP" altLang="en-US" sz="1050" dirty="0"/>
              <a:t>とした場合の人口規模</a:t>
            </a:r>
            <a:r>
              <a:rPr lang="ja-JP" altLang="en-US" sz="1050" dirty="0"/>
              <a:t>の推移</a:t>
            </a:r>
            <a:endParaRPr kumimoji="1" lang="ja-JP" altLang="en-US" sz="1050" dirty="0"/>
          </a:p>
          <a:p>
            <a:r>
              <a:rPr kumimoji="1" lang="ja-JP" altLang="en-US" sz="1050" dirty="0"/>
              <a:t>資料：</a:t>
            </a:r>
            <a:r>
              <a:rPr kumimoji="1" lang="en-US" altLang="ja-JP" sz="1050" dirty="0"/>
              <a:t>『</a:t>
            </a:r>
            <a:r>
              <a:rPr kumimoji="1" lang="ja-JP" altLang="en-US" sz="1050" dirty="0"/>
              <a:t>日本の地域別将来推計人口（令和５（</a:t>
            </a:r>
            <a:r>
              <a:rPr kumimoji="1" lang="en-US" altLang="ja-JP" sz="1050" dirty="0"/>
              <a:t>2023</a:t>
            </a:r>
            <a:r>
              <a:rPr kumimoji="1" lang="ja-JP" altLang="en-US" sz="1050" dirty="0"/>
              <a:t>）年推計）</a:t>
            </a:r>
            <a:r>
              <a:rPr kumimoji="1" lang="en-US" altLang="ja-JP" sz="1050" dirty="0"/>
              <a:t>』</a:t>
            </a:r>
            <a:r>
              <a:rPr kumimoji="1" lang="ja-JP" altLang="en-US" sz="1050" dirty="0"/>
              <a:t>（国立社会保障・人口問題　研究所 </a:t>
            </a:r>
            <a:r>
              <a:rPr kumimoji="1" lang="en-US" altLang="ja-JP" sz="1050" dirty="0"/>
              <a:t>2023</a:t>
            </a:r>
            <a:r>
              <a:rPr kumimoji="1" lang="ja-JP" altLang="en-US" sz="1050" dirty="0"/>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B2C2179-4C17-2EA5-A774-514204E504F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76672"/>
            <a:ext cx="7416824" cy="4846737"/>
          </a:xfrm>
          <a:prstGeom prst="rect">
            <a:avLst/>
          </a:prstGeom>
          <a:noFill/>
        </p:spPr>
      </p:pic>
      <p:sp>
        <p:nvSpPr>
          <p:cNvPr id="6" name="テキスト ボックス 5">
            <a:extLst>
              <a:ext uri="{FF2B5EF4-FFF2-40B4-BE49-F238E27FC236}">
                <a16:creationId xmlns:a16="http://schemas.microsoft.com/office/drawing/2014/main" id="{C96B938F-4EFF-3822-2A18-978DFECD8CCD}"/>
              </a:ext>
            </a:extLst>
          </p:cNvPr>
          <p:cNvSpPr txBox="1"/>
          <p:nvPr/>
        </p:nvSpPr>
        <p:spPr>
          <a:xfrm>
            <a:off x="397827" y="5328841"/>
            <a:ext cx="6984776" cy="923330"/>
          </a:xfrm>
          <a:prstGeom prst="rect">
            <a:avLst/>
          </a:prstGeom>
          <a:solidFill>
            <a:schemeClr val="bg1"/>
          </a:solidFill>
        </p:spPr>
        <p:txBody>
          <a:bodyPr wrap="square" rtlCol="0">
            <a:spAutoFit/>
          </a:bodyPr>
          <a:lstStyle/>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注</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：後期高齢者</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人口（</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75</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歳</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以上</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が総人口に占める割合の変化</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資料：『日本の地域別将来推計人口（令和５（</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2023</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）年推計）』（国立社会保障・人口問題　研究所</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 2023</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4251301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chor="ctr" anchorCtr="0"/>
          <a:lstStyle/>
          <a:p>
            <a:pPr eaLnBrk="1" hangingPunct="1">
              <a:buFont typeface="Wingdings" charset="2"/>
              <a:buNone/>
            </a:pPr>
            <a:r>
              <a:rPr lang="ja-JP" altLang="en-US" sz="2800" dirty="0">
                <a:solidFill>
                  <a:schemeClr val="tx1"/>
                </a:solidFill>
                <a:latin typeface="ＭＳ ゴシック"/>
                <a:ea typeface="ＭＳ ゴシック"/>
                <a:cs typeface="ＭＳ ゴシック"/>
              </a:rPr>
              <a:t>　まとめ：</a:t>
            </a:r>
            <a:r>
              <a:rPr lang="ja-JP" altLang="en-US" sz="3200" dirty="0">
                <a:solidFill>
                  <a:schemeClr val="tx1"/>
                </a:solidFill>
                <a:latin typeface="ＭＳ ゴシック"/>
                <a:ea typeface="ＭＳ ゴシック"/>
                <a:cs typeface="ＭＳ ゴシック"/>
              </a:rPr>
              <a:t>今後</a:t>
            </a:r>
            <a:r>
              <a:rPr lang="en-US" altLang="ja-JP" sz="3200" dirty="0">
                <a:solidFill>
                  <a:schemeClr val="tx1"/>
                </a:solidFill>
                <a:latin typeface="ＭＳ ゴシック"/>
                <a:ea typeface="ＭＳ ゴシック"/>
                <a:cs typeface="ＭＳ ゴシック"/>
              </a:rPr>
              <a:t>30</a:t>
            </a:r>
            <a:r>
              <a:rPr lang="ja-JP" altLang="en-US" sz="3200" dirty="0">
                <a:solidFill>
                  <a:schemeClr val="tx1"/>
                </a:solidFill>
                <a:latin typeface="ＭＳ ゴシック"/>
                <a:ea typeface="ＭＳ ゴシック"/>
                <a:cs typeface="ＭＳ ゴシック"/>
              </a:rPr>
              <a:t>年の人口変動　その１</a:t>
            </a:r>
            <a:endParaRPr lang="ja-JP" sz="2800" dirty="0">
              <a:solidFill>
                <a:schemeClr val="tx1"/>
              </a:solidFill>
              <a:latin typeface="ＭＳ ゴシック"/>
              <a:ea typeface="ＭＳ ゴシック"/>
              <a:cs typeface="ＭＳ ゴシック"/>
            </a:endParaRPr>
          </a:p>
        </p:txBody>
      </p:sp>
      <p:sp>
        <p:nvSpPr>
          <p:cNvPr id="39939" name="Rectangle 3"/>
          <p:cNvSpPr>
            <a:spLocks noGrp="1" noChangeArrowheads="1"/>
          </p:cNvSpPr>
          <p:nvPr>
            <p:ph type="body" idx="1"/>
          </p:nvPr>
        </p:nvSpPr>
        <p:spPr>
          <a:xfrm>
            <a:off x="359532" y="1772816"/>
            <a:ext cx="8604956" cy="3960440"/>
          </a:xfrm>
        </p:spPr>
        <p:txBody>
          <a:bodyPr/>
          <a:lstStyle/>
          <a:p>
            <a:pPr marL="457200" indent="-457200">
              <a:buFont typeface="+mj-lt"/>
              <a:buAutoNum type="arabicPeriod"/>
            </a:pPr>
            <a:r>
              <a:rPr kumimoji="1" lang="ja-JP" altLang="en-US" sz="2000" dirty="0">
                <a:solidFill>
                  <a:srgbClr val="000000"/>
                </a:solidFill>
              </a:rPr>
              <a:t>総人口：札幌市－</a:t>
            </a:r>
            <a:r>
              <a:rPr kumimoji="1" lang="en-US" altLang="ja-JP" sz="2000" dirty="0">
                <a:solidFill>
                  <a:srgbClr val="000000"/>
                </a:solidFill>
              </a:rPr>
              <a:t>11.5</a:t>
            </a:r>
            <a:r>
              <a:rPr kumimoji="1" lang="ja-JP" altLang="en-US" sz="2000" dirty="0">
                <a:solidFill>
                  <a:srgbClr val="000000"/>
                </a:solidFill>
              </a:rPr>
              <a:t>％～美唄市－</a:t>
            </a:r>
            <a:r>
              <a:rPr kumimoji="1" lang="en-US" altLang="ja-JP" sz="2000" dirty="0">
                <a:solidFill>
                  <a:srgbClr val="000000"/>
                </a:solidFill>
              </a:rPr>
              <a:t>57.7</a:t>
            </a:r>
            <a:r>
              <a:rPr kumimoji="1" lang="ja-JP" altLang="en-US" sz="2000" dirty="0">
                <a:solidFill>
                  <a:srgbClr val="000000"/>
                </a:solidFill>
              </a:rPr>
              <a:t>％。現在の住民の</a:t>
            </a:r>
            <a:r>
              <a:rPr kumimoji="1" lang="en-US" altLang="ja-JP" sz="2000" dirty="0">
                <a:solidFill>
                  <a:srgbClr val="000000"/>
                </a:solidFill>
              </a:rPr>
              <a:t>10</a:t>
            </a:r>
            <a:r>
              <a:rPr kumimoji="1" lang="ja-JP" altLang="en-US" sz="2000" dirty="0">
                <a:solidFill>
                  <a:srgbClr val="000000"/>
                </a:solidFill>
              </a:rPr>
              <a:t>人のうち１人から</a:t>
            </a:r>
            <a:r>
              <a:rPr kumimoji="1" lang="en-US" altLang="ja-JP" sz="2000" dirty="0">
                <a:solidFill>
                  <a:srgbClr val="000000"/>
                </a:solidFill>
              </a:rPr>
              <a:t>5</a:t>
            </a:r>
            <a:r>
              <a:rPr kumimoji="1" lang="ja-JP" altLang="en-US" sz="2000" dirty="0">
                <a:solidFill>
                  <a:srgbClr val="000000"/>
                </a:solidFill>
              </a:rPr>
              <a:t>人以上がいなくなる。人口規模の縮減・人口密度の低下。札幌市内</a:t>
            </a:r>
            <a:r>
              <a:rPr kumimoji="1" lang="en-US" altLang="ja-JP" sz="2000" dirty="0">
                <a:solidFill>
                  <a:srgbClr val="000000"/>
                </a:solidFill>
              </a:rPr>
              <a:t>10</a:t>
            </a:r>
            <a:r>
              <a:rPr kumimoji="1" lang="ja-JP" altLang="en-US" sz="2000" dirty="0">
                <a:solidFill>
                  <a:srgbClr val="000000"/>
                </a:solidFill>
              </a:rPr>
              <a:t>区のように地域・地区ごとの格差も拡大する。</a:t>
            </a:r>
            <a:endParaRPr kumimoji="1" lang="en-US" altLang="ja-JP" sz="2000" dirty="0">
              <a:solidFill>
                <a:srgbClr val="000000"/>
              </a:solidFill>
            </a:endParaRPr>
          </a:p>
          <a:p>
            <a:pPr marL="457200" indent="-457200">
              <a:buFont typeface="+mj-lt"/>
              <a:buAutoNum type="arabicPeriod"/>
            </a:pPr>
            <a:r>
              <a:rPr kumimoji="1" lang="ja-JP" altLang="en-US" sz="2000" dirty="0">
                <a:solidFill>
                  <a:srgbClr val="000000"/>
                </a:solidFill>
              </a:rPr>
              <a:t>年少人口（</a:t>
            </a:r>
            <a:r>
              <a:rPr kumimoji="1" lang="en-US" altLang="ja-JP" sz="2000" dirty="0">
                <a:solidFill>
                  <a:srgbClr val="000000"/>
                </a:solidFill>
              </a:rPr>
              <a:t>0‐14</a:t>
            </a:r>
            <a:r>
              <a:rPr kumimoji="1" lang="ja-JP" altLang="en-US" sz="2000" dirty="0">
                <a:solidFill>
                  <a:srgbClr val="000000"/>
                </a:solidFill>
              </a:rPr>
              <a:t>歳）：札幌市－</a:t>
            </a:r>
            <a:r>
              <a:rPr kumimoji="1" lang="en-US" altLang="ja-JP" sz="2000" dirty="0">
                <a:solidFill>
                  <a:srgbClr val="000000"/>
                </a:solidFill>
              </a:rPr>
              <a:t>27.</a:t>
            </a:r>
            <a:r>
              <a:rPr kumimoji="1" lang="ja-JP" altLang="en-US" sz="2000" dirty="0">
                <a:solidFill>
                  <a:srgbClr val="000000"/>
                </a:solidFill>
              </a:rPr>
              <a:t>５％～美唄市・岩内町</a:t>
            </a:r>
            <a:r>
              <a:rPr kumimoji="1" lang="en-US" altLang="ja-JP" sz="2000" dirty="0">
                <a:solidFill>
                  <a:srgbClr val="000000"/>
                </a:solidFill>
              </a:rPr>
              <a:t>‐71.6</a:t>
            </a:r>
            <a:r>
              <a:rPr kumimoji="1" lang="ja-JP" altLang="en-US" sz="2000" dirty="0">
                <a:solidFill>
                  <a:srgbClr val="000000"/>
                </a:solidFill>
              </a:rPr>
              <a:t>％。現在の子ども</a:t>
            </a:r>
            <a:r>
              <a:rPr kumimoji="1" lang="en-US" altLang="ja-JP" sz="2000" dirty="0">
                <a:solidFill>
                  <a:srgbClr val="000000"/>
                </a:solidFill>
              </a:rPr>
              <a:t>10</a:t>
            </a:r>
            <a:r>
              <a:rPr kumimoji="1" lang="ja-JP" altLang="en-US" sz="2000" dirty="0">
                <a:solidFill>
                  <a:srgbClr val="000000"/>
                </a:solidFill>
              </a:rPr>
              <a:t>人のうち</a:t>
            </a:r>
            <a:r>
              <a:rPr kumimoji="1" lang="en-US" altLang="ja-JP" sz="2000" dirty="0">
                <a:solidFill>
                  <a:srgbClr val="000000"/>
                </a:solidFill>
              </a:rPr>
              <a:t>3</a:t>
            </a:r>
            <a:r>
              <a:rPr kumimoji="1" lang="ja-JP" altLang="en-US" sz="2000" dirty="0">
                <a:solidFill>
                  <a:srgbClr val="000000"/>
                </a:solidFill>
              </a:rPr>
              <a:t>人から</a:t>
            </a:r>
            <a:r>
              <a:rPr kumimoji="1" lang="en-US" altLang="ja-JP" sz="2000" dirty="0">
                <a:solidFill>
                  <a:srgbClr val="000000"/>
                </a:solidFill>
              </a:rPr>
              <a:t>7</a:t>
            </a:r>
            <a:r>
              <a:rPr kumimoji="1" lang="ja-JP" altLang="en-US" sz="2000" dirty="0">
                <a:solidFill>
                  <a:srgbClr val="000000"/>
                </a:solidFill>
              </a:rPr>
              <a:t>人がいなくなる。子どもの割合も倶知安町</a:t>
            </a:r>
            <a:r>
              <a:rPr kumimoji="1" lang="en-US" altLang="ja-JP" sz="2000" dirty="0">
                <a:solidFill>
                  <a:srgbClr val="000000"/>
                </a:solidFill>
              </a:rPr>
              <a:t>11.0%~</a:t>
            </a:r>
            <a:r>
              <a:rPr kumimoji="1" lang="ja-JP" altLang="en-US" sz="2000" dirty="0">
                <a:solidFill>
                  <a:srgbClr val="000000"/>
                </a:solidFill>
              </a:rPr>
              <a:t>当別町</a:t>
            </a:r>
            <a:r>
              <a:rPr kumimoji="1" lang="en-US" altLang="ja-JP" sz="2000" dirty="0">
                <a:solidFill>
                  <a:srgbClr val="000000"/>
                </a:solidFill>
              </a:rPr>
              <a:t>4.3</a:t>
            </a:r>
            <a:r>
              <a:rPr kumimoji="1" lang="ja-JP" altLang="en-US" sz="2000" dirty="0">
                <a:solidFill>
                  <a:srgbClr val="000000"/>
                </a:solidFill>
              </a:rPr>
              <a:t>％まで縮減。大部分の市町村が</a:t>
            </a:r>
            <a:r>
              <a:rPr kumimoji="1" lang="en-US" altLang="ja-JP" sz="2000" dirty="0">
                <a:solidFill>
                  <a:srgbClr val="000000"/>
                </a:solidFill>
              </a:rPr>
              <a:t>10</a:t>
            </a:r>
            <a:r>
              <a:rPr kumimoji="1" lang="ja-JP" altLang="en-US" sz="2000" dirty="0">
                <a:solidFill>
                  <a:srgbClr val="000000"/>
                </a:solidFill>
              </a:rPr>
              <a:t>％以下。</a:t>
            </a:r>
            <a:endParaRPr kumimoji="1" lang="en-US" altLang="ja-JP" sz="2000" dirty="0">
              <a:solidFill>
                <a:srgbClr val="000000"/>
              </a:solidFill>
            </a:endParaRPr>
          </a:p>
          <a:p>
            <a:pPr marL="457200" indent="-457200">
              <a:buFont typeface="+mj-lt"/>
              <a:buAutoNum type="arabicPeriod"/>
            </a:pPr>
            <a:r>
              <a:rPr kumimoji="1" lang="ja-JP" altLang="en-US" sz="2000" dirty="0">
                <a:solidFill>
                  <a:srgbClr val="000000"/>
                </a:solidFill>
              </a:rPr>
              <a:t>生産年齢人口（</a:t>
            </a:r>
            <a:r>
              <a:rPr kumimoji="1" lang="en-US" altLang="ja-JP" sz="2000" dirty="0">
                <a:solidFill>
                  <a:srgbClr val="000000"/>
                </a:solidFill>
              </a:rPr>
              <a:t>15</a:t>
            </a:r>
            <a:r>
              <a:rPr kumimoji="1" lang="ja-JP" altLang="en-US" sz="2000" dirty="0">
                <a:solidFill>
                  <a:srgbClr val="000000"/>
                </a:solidFill>
              </a:rPr>
              <a:t>－</a:t>
            </a:r>
            <a:r>
              <a:rPr kumimoji="1" lang="en-US" altLang="ja-JP" sz="2000" dirty="0">
                <a:solidFill>
                  <a:srgbClr val="000000"/>
                </a:solidFill>
              </a:rPr>
              <a:t>64</a:t>
            </a:r>
            <a:r>
              <a:rPr kumimoji="1" lang="ja-JP" altLang="en-US" sz="2000" dirty="0">
                <a:solidFill>
                  <a:srgbClr val="000000"/>
                </a:solidFill>
              </a:rPr>
              <a:t>歳）：札幌市－</a:t>
            </a:r>
            <a:r>
              <a:rPr kumimoji="1" lang="en-US" altLang="ja-JP" sz="2000" dirty="0">
                <a:solidFill>
                  <a:srgbClr val="000000"/>
                </a:solidFill>
              </a:rPr>
              <a:t>25.3</a:t>
            </a:r>
            <a:r>
              <a:rPr kumimoji="1" lang="ja-JP" altLang="en-US" sz="2000" dirty="0">
                <a:solidFill>
                  <a:srgbClr val="000000"/>
                </a:solidFill>
              </a:rPr>
              <a:t>％～美唄市－</a:t>
            </a:r>
            <a:r>
              <a:rPr kumimoji="1" lang="en-US" altLang="ja-JP" sz="2000" dirty="0">
                <a:solidFill>
                  <a:srgbClr val="000000"/>
                </a:solidFill>
              </a:rPr>
              <a:t>69.1</a:t>
            </a:r>
            <a:r>
              <a:rPr kumimoji="1" lang="ja-JP" altLang="en-US" sz="2000" dirty="0">
                <a:solidFill>
                  <a:srgbClr val="000000"/>
                </a:solidFill>
              </a:rPr>
              <a:t>％。現在の現役世代</a:t>
            </a:r>
            <a:r>
              <a:rPr kumimoji="1" lang="en-US" altLang="ja-JP" sz="2000" dirty="0">
                <a:solidFill>
                  <a:srgbClr val="000000"/>
                </a:solidFill>
              </a:rPr>
              <a:t>10</a:t>
            </a:r>
            <a:r>
              <a:rPr kumimoji="1" lang="ja-JP" altLang="en-US" sz="2000" dirty="0">
                <a:solidFill>
                  <a:srgbClr val="000000"/>
                </a:solidFill>
              </a:rPr>
              <a:t>人のうち</a:t>
            </a:r>
            <a:r>
              <a:rPr kumimoji="1" lang="en-US" altLang="ja-JP" sz="2000" dirty="0">
                <a:solidFill>
                  <a:srgbClr val="000000"/>
                </a:solidFill>
              </a:rPr>
              <a:t>3</a:t>
            </a:r>
            <a:r>
              <a:rPr kumimoji="1" lang="ja-JP" altLang="en-US" sz="2000" dirty="0">
                <a:solidFill>
                  <a:srgbClr val="000000"/>
                </a:solidFill>
              </a:rPr>
              <a:t>人から</a:t>
            </a:r>
            <a:r>
              <a:rPr kumimoji="1" lang="en-US" altLang="ja-JP" sz="2000" dirty="0">
                <a:solidFill>
                  <a:srgbClr val="000000"/>
                </a:solidFill>
              </a:rPr>
              <a:t>7</a:t>
            </a:r>
            <a:r>
              <a:rPr kumimoji="1" lang="ja-JP" altLang="en-US" sz="2000" dirty="0">
                <a:solidFill>
                  <a:srgbClr val="000000"/>
                </a:solidFill>
              </a:rPr>
              <a:t>人弱がいなくなる。割合も倶知安町</a:t>
            </a:r>
            <a:r>
              <a:rPr kumimoji="1" lang="en-US" altLang="ja-JP" sz="2000" dirty="0">
                <a:solidFill>
                  <a:srgbClr val="000000"/>
                </a:solidFill>
              </a:rPr>
              <a:t>57.9 %~</a:t>
            </a:r>
            <a:r>
              <a:rPr kumimoji="1" lang="ja-JP" altLang="en-US" sz="2000" dirty="0">
                <a:solidFill>
                  <a:srgbClr val="000000"/>
                </a:solidFill>
              </a:rPr>
              <a:t>美唄市</a:t>
            </a:r>
            <a:r>
              <a:rPr kumimoji="1" lang="en-US" altLang="ja-JP" sz="2000" dirty="0">
                <a:solidFill>
                  <a:srgbClr val="000000"/>
                </a:solidFill>
              </a:rPr>
              <a:t>36.3</a:t>
            </a:r>
            <a:r>
              <a:rPr kumimoji="1" lang="ja-JP" altLang="en-US" sz="2000" dirty="0">
                <a:solidFill>
                  <a:srgbClr val="000000"/>
                </a:solidFill>
              </a:rPr>
              <a:t>％まで低下。従属人口指数＝［（年少人口＋老年人口）</a:t>
            </a:r>
            <a:r>
              <a:rPr kumimoji="1" lang="en-US" altLang="ja-JP" sz="2000" dirty="0">
                <a:solidFill>
                  <a:srgbClr val="000000"/>
                </a:solidFill>
              </a:rPr>
              <a:t>÷</a:t>
            </a:r>
            <a:r>
              <a:rPr kumimoji="1" lang="ja-JP" altLang="en-US" sz="2000" dirty="0">
                <a:solidFill>
                  <a:srgbClr val="000000"/>
                </a:solidFill>
              </a:rPr>
              <a:t>生産年齢人口］☓</a:t>
            </a:r>
            <a:r>
              <a:rPr kumimoji="1" lang="en-US" altLang="ja-JP" sz="2000" dirty="0">
                <a:solidFill>
                  <a:srgbClr val="000000"/>
                </a:solidFill>
              </a:rPr>
              <a:t>100</a:t>
            </a:r>
            <a:r>
              <a:rPr kumimoji="1" lang="ja-JP" altLang="en-US" sz="2000" dirty="0">
                <a:solidFill>
                  <a:srgbClr val="000000"/>
                </a:solidFill>
              </a:rPr>
              <a:t>なので、</a:t>
            </a:r>
            <a:r>
              <a:rPr kumimoji="1" lang="en-US" altLang="ja-JP" sz="2000" dirty="0">
                <a:solidFill>
                  <a:srgbClr val="000000"/>
                </a:solidFill>
              </a:rPr>
              <a:t>50</a:t>
            </a:r>
            <a:r>
              <a:rPr kumimoji="1" lang="ja-JP" altLang="en-US" sz="2000" dirty="0">
                <a:solidFill>
                  <a:srgbClr val="000000"/>
                </a:solidFill>
              </a:rPr>
              <a:t>％未満の自治体では</a:t>
            </a:r>
            <a:r>
              <a:rPr kumimoji="1" lang="en-US" altLang="ja-JP" sz="2000" dirty="0">
                <a:solidFill>
                  <a:srgbClr val="000000"/>
                </a:solidFill>
              </a:rPr>
              <a:t>100</a:t>
            </a:r>
            <a:r>
              <a:rPr kumimoji="1" lang="ja-JP" altLang="en-US" sz="2000" dirty="0">
                <a:solidFill>
                  <a:srgbClr val="000000"/>
                </a:solidFill>
              </a:rPr>
              <a:t>を超え、</a:t>
            </a:r>
            <a:r>
              <a:rPr kumimoji="1" lang="en-US" altLang="ja-JP" sz="2000" dirty="0">
                <a:solidFill>
                  <a:srgbClr val="000000"/>
                </a:solidFill>
              </a:rPr>
              <a:t> 1</a:t>
            </a:r>
            <a:r>
              <a:rPr kumimoji="1" lang="ja-JP" altLang="en-US" sz="2000" dirty="0">
                <a:solidFill>
                  <a:srgbClr val="000000"/>
                </a:solidFill>
              </a:rPr>
              <a:t>人で</a:t>
            </a:r>
            <a:r>
              <a:rPr kumimoji="1" lang="en-US" altLang="ja-JP" sz="2000" dirty="0">
                <a:solidFill>
                  <a:srgbClr val="000000"/>
                </a:solidFill>
              </a:rPr>
              <a:t>1</a:t>
            </a:r>
            <a:r>
              <a:rPr kumimoji="1" lang="ja-JP" altLang="en-US" sz="2000" dirty="0">
                <a:solidFill>
                  <a:srgbClr val="000000"/>
                </a:solidFill>
              </a:rPr>
              <a:t>人を支える「肩車型」から、</a:t>
            </a:r>
            <a:r>
              <a:rPr kumimoji="1" lang="en-US" altLang="ja-JP" sz="2000" dirty="0">
                <a:solidFill>
                  <a:srgbClr val="000000"/>
                </a:solidFill>
              </a:rPr>
              <a:t>1</a:t>
            </a:r>
            <a:r>
              <a:rPr kumimoji="1" lang="ja-JP" altLang="en-US" sz="2000" dirty="0">
                <a:solidFill>
                  <a:srgbClr val="000000"/>
                </a:solidFill>
              </a:rPr>
              <a:t>人で複数を支える「重量挙げ型」となる（美唄市＝</a:t>
            </a:r>
            <a:r>
              <a:rPr kumimoji="1" lang="en-US" altLang="ja-JP" sz="2000" dirty="0">
                <a:solidFill>
                  <a:srgbClr val="000000"/>
                </a:solidFill>
              </a:rPr>
              <a:t>175</a:t>
            </a:r>
            <a:r>
              <a:rPr kumimoji="1" lang="ja-JP" altLang="en-US" sz="2000" dirty="0">
                <a:solidFill>
                  <a:srgbClr val="000000"/>
                </a:solidFill>
              </a:rPr>
              <a:t>）</a:t>
            </a:r>
            <a:endParaRPr kumimoji="1" lang="en-US" altLang="ja-JP" sz="2000" dirty="0">
              <a:solidFill>
                <a:srgbClr val="000000"/>
              </a:solidFill>
            </a:endParaRPr>
          </a:p>
          <a:p>
            <a:pPr marL="0" indent="0">
              <a:buNone/>
            </a:pPr>
            <a:endParaRPr kumimoji="1" lang="en-US" altLang="ja-JP" sz="2400" dirty="0">
              <a:solidFill>
                <a:srgbClr val="000000"/>
              </a:solidFill>
            </a:endParaRPr>
          </a:p>
          <a:p>
            <a:pPr marL="0" indent="0">
              <a:buNone/>
            </a:pPr>
            <a:endParaRPr kumimoji="1" lang="ja-JP" altLang="en-US" sz="2400" dirty="0">
              <a:solidFill>
                <a:srgbClr val="000000"/>
              </a:solidFill>
            </a:endParaRPr>
          </a:p>
          <a:p>
            <a:endParaRPr kumimoji="1" lang="ja-JP" altLang="en-US" sz="2400" dirty="0">
              <a:solidFill>
                <a:srgbClr val="000000"/>
              </a:solidFill>
            </a:endParaRPr>
          </a:p>
        </p:txBody>
      </p:sp>
    </p:spTree>
    <p:extLst>
      <p:ext uri="{BB962C8B-B14F-4D97-AF65-F5344CB8AC3E}">
        <p14:creationId xmlns:p14="http://schemas.microsoft.com/office/powerpoint/2010/main" val="952036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chor="ctr" anchorCtr="0"/>
          <a:lstStyle/>
          <a:p>
            <a:pPr eaLnBrk="1" hangingPunct="1">
              <a:buFont typeface="Wingdings" charset="2"/>
              <a:buNone/>
            </a:pPr>
            <a:r>
              <a:rPr lang="ja-JP" altLang="en-US" sz="2800" dirty="0">
                <a:solidFill>
                  <a:schemeClr val="tx1"/>
                </a:solidFill>
                <a:latin typeface="ＭＳ ゴシック"/>
                <a:ea typeface="ＭＳ ゴシック"/>
                <a:cs typeface="ＭＳ ゴシック"/>
              </a:rPr>
              <a:t>　まとめ：</a:t>
            </a:r>
            <a:r>
              <a:rPr lang="ja-JP" altLang="en-US" sz="3200" dirty="0">
                <a:solidFill>
                  <a:schemeClr val="tx1"/>
                </a:solidFill>
                <a:latin typeface="ＭＳ ゴシック"/>
                <a:ea typeface="ＭＳ ゴシック"/>
                <a:cs typeface="ＭＳ ゴシック"/>
              </a:rPr>
              <a:t>今後</a:t>
            </a:r>
            <a:r>
              <a:rPr lang="en-US" altLang="ja-JP" sz="3200" dirty="0">
                <a:solidFill>
                  <a:schemeClr val="tx1"/>
                </a:solidFill>
                <a:latin typeface="ＭＳ ゴシック"/>
                <a:ea typeface="ＭＳ ゴシック"/>
                <a:cs typeface="ＭＳ ゴシック"/>
              </a:rPr>
              <a:t>30</a:t>
            </a:r>
            <a:r>
              <a:rPr lang="ja-JP" altLang="en-US" sz="3200" dirty="0">
                <a:solidFill>
                  <a:schemeClr val="tx1"/>
                </a:solidFill>
                <a:latin typeface="ＭＳ ゴシック"/>
                <a:ea typeface="ＭＳ ゴシック"/>
                <a:cs typeface="ＭＳ ゴシック"/>
              </a:rPr>
              <a:t>年の人口動向　その２</a:t>
            </a:r>
            <a:endParaRPr lang="ja-JP" sz="2800" dirty="0">
              <a:solidFill>
                <a:schemeClr val="tx1"/>
              </a:solidFill>
              <a:latin typeface="ＭＳ ゴシック"/>
              <a:ea typeface="ＭＳ ゴシック"/>
              <a:cs typeface="ＭＳ ゴシック"/>
            </a:endParaRPr>
          </a:p>
        </p:txBody>
      </p:sp>
      <p:sp>
        <p:nvSpPr>
          <p:cNvPr id="39939" name="Rectangle 3"/>
          <p:cNvSpPr>
            <a:spLocks noGrp="1" noChangeArrowheads="1"/>
          </p:cNvSpPr>
          <p:nvPr>
            <p:ph type="body" idx="1"/>
          </p:nvPr>
        </p:nvSpPr>
        <p:spPr>
          <a:xfrm>
            <a:off x="251520" y="1772816"/>
            <a:ext cx="8424936" cy="4176464"/>
          </a:xfrm>
        </p:spPr>
        <p:txBody>
          <a:bodyPr/>
          <a:lstStyle/>
          <a:p>
            <a:pPr marL="457200" indent="-457200">
              <a:buFont typeface="+mj-lt"/>
              <a:buAutoNum type="arabicPeriod" startAt="4"/>
            </a:pPr>
            <a:r>
              <a:rPr kumimoji="1" lang="ja-JP" altLang="en-US" sz="2400" dirty="0">
                <a:solidFill>
                  <a:srgbClr val="000000"/>
                </a:solidFill>
              </a:rPr>
              <a:t>前期高齢者人口（</a:t>
            </a:r>
            <a:r>
              <a:rPr kumimoji="1" lang="en-US" altLang="ja-JP" sz="2400" dirty="0">
                <a:solidFill>
                  <a:srgbClr val="000000"/>
                </a:solidFill>
              </a:rPr>
              <a:t>64</a:t>
            </a:r>
            <a:r>
              <a:rPr kumimoji="1" lang="ja-JP" altLang="en-US" sz="2400" dirty="0">
                <a:solidFill>
                  <a:srgbClr val="000000"/>
                </a:solidFill>
              </a:rPr>
              <a:t>歳ー</a:t>
            </a:r>
            <a:r>
              <a:rPr kumimoji="1" lang="en-US" altLang="ja-JP" sz="2400" dirty="0">
                <a:solidFill>
                  <a:srgbClr val="000000"/>
                </a:solidFill>
              </a:rPr>
              <a:t>75</a:t>
            </a:r>
            <a:r>
              <a:rPr kumimoji="1" lang="ja-JP" altLang="en-US" sz="2400" dirty="0">
                <a:solidFill>
                  <a:srgbClr val="000000"/>
                </a:solidFill>
              </a:rPr>
              <a:t>歳）：札幌市－</a:t>
            </a:r>
            <a:r>
              <a:rPr kumimoji="1" lang="en-US" altLang="ja-JP" sz="2400" dirty="0">
                <a:solidFill>
                  <a:srgbClr val="000000"/>
                </a:solidFill>
              </a:rPr>
              <a:t>10.1</a:t>
            </a:r>
            <a:r>
              <a:rPr kumimoji="1" lang="ja-JP" altLang="en-US" sz="2400" dirty="0">
                <a:solidFill>
                  <a:srgbClr val="000000"/>
                </a:solidFill>
              </a:rPr>
              <a:t>％～美唄市－</a:t>
            </a:r>
            <a:r>
              <a:rPr kumimoji="1" lang="en-US" altLang="ja-JP" sz="2400" dirty="0">
                <a:solidFill>
                  <a:srgbClr val="000000"/>
                </a:solidFill>
              </a:rPr>
              <a:t>58.9</a:t>
            </a:r>
            <a:r>
              <a:rPr kumimoji="1" lang="ja-JP" altLang="en-US" sz="2400" dirty="0">
                <a:solidFill>
                  <a:srgbClr val="000000"/>
                </a:solidFill>
              </a:rPr>
              <a:t>％。団塊世代・団塊ジュニア世代の影響で減少⇒増加⇒減少する地域とほぼ一貫して減少が続く地域があるが、比較的健康で就業可能な前期高齢者は現在より少なくなる。割合は減少率とほぼ逆順、倶知安町の</a:t>
            </a:r>
            <a:r>
              <a:rPr kumimoji="1" lang="en-US" altLang="ja-JP" sz="2400" dirty="0">
                <a:solidFill>
                  <a:srgbClr val="000000"/>
                </a:solidFill>
              </a:rPr>
              <a:t>13.4</a:t>
            </a:r>
            <a:r>
              <a:rPr kumimoji="1" lang="ja-JP" altLang="en-US" sz="2400" dirty="0">
                <a:solidFill>
                  <a:srgbClr val="000000"/>
                </a:solidFill>
              </a:rPr>
              <a:t>％～美唄市の</a:t>
            </a:r>
            <a:r>
              <a:rPr kumimoji="1" lang="en-US" altLang="ja-JP" sz="2400" dirty="0">
                <a:solidFill>
                  <a:srgbClr val="000000"/>
                </a:solidFill>
              </a:rPr>
              <a:t>18.7</a:t>
            </a:r>
            <a:r>
              <a:rPr kumimoji="1" lang="ja-JP" altLang="en-US" sz="2400" dirty="0">
                <a:solidFill>
                  <a:srgbClr val="000000"/>
                </a:solidFill>
              </a:rPr>
              <a:t>％現在よりやや高くなる。</a:t>
            </a:r>
            <a:endParaRPr kumimoji="1" lang="en-US" altLang="ja-JP" sz="2400" dirty="0">
              <a:solidFill>
                <a:srgbClr val="000000"/>
              </a:solidFill>
            </a:endParaRPr>
          </a:p>
          <a:p>
            <a:pPr marL="457200" indent="-457200">
              <a:buFont typeface="+mj-lt"/>
              <a:buAutoNum type="arabicPeriod" startAt="4"/>
            </a:pPr>
            <a:r>
              <a:rPr kumimoji="1" lang="ja-JP" altLang="en-US" sz="2400" dirty="0">
                <a:solidFill>
                  <a:srgbClr val="000000"/>
                </a:solidFill>
              </a:rPr>
              <a:t>後期高齢者人口（</a:t>
            </a:r>
            <a:r>
              <a:rPr kumimoji="1" lang="en-US" altLang="ja-JP" sz="2400" dirty="0">
                <a:solidFill>
                  <a:srgbClr val="000000"/>
                </a:solidFill>
              </a:rPr>
              <a:t>75</a:t>
            </a:r>
            <a:r>
              <a:rPr kumimoji="1" lang="ja-JP" altLang="en-US" sz="2400" dirty="0">
                <a:solidFill>
                  <a:srgbClr val="000000"/>
                </a:solidFill>
              </a:rPr>
              <a:t>歳以上）：札幌市＋</a:t>
            </a:r>
            <a:r>
              <a:rPr kumimoji="1" lang="en-US" altLang="ja-JP" sz="2400" dirty="0">
                <a:solidFill>
                  <a:srgbClr val="000000"/>
                </a:solidFill>
              </a:rPr>
              <a:t>61.8</a:t>
            </a:r>
            <a:r>
              <a:rPr kumimoji="1" lang="ja-JP" altLang="en-US" sz="2400" dirty="0">
                <a:solidFill>
                  <a:srgbClr val="000000"/>
                </a:solidFill>
              </a:rPr>
              <a:t>％～滝川市＋</a:t>
            </a:r>
            <a:r>
              <a:rPr kumimoji="1" lang="en-US" altLang="ja-JP" sz="2400" dirty="0">
                <a:solidFill>
                  <a:srgbClr val="000000"/>
                </a:solidFill>
              </a:rPr>
              <a:t>1.0%</a:t>
            </a:r>
            <a:r>
              <a:rPr kumimoji="1" lang="ja-JP" altLang="en-US" sz="2400" dirty="0">
                <a:solidFill>
                  <a:srgbClr val="000000"/>
                </a:solidFill>
              </a:rPr>
              <a:t>と増加する地域と、岩内町－</a:t>
            </a:r>
            <a:r>
              <a:rPr kumimoji="1" lang="en-US" altLang="ja-JP" sz="2400" dirty="0">
                <a:solidFill>
                  <a:srgbClr val="000000"/>
                </a:solidFill>
              </a:rPr>
              <a:t>19.1</a:t>
            </a:r>
            <a:r>
              <a:rPr kumimoji="1" lang="ja-JP" altLang="en-US" sz="2400" dirty="0">
                <a:solidFill>
                  <a:srgbClr val="000000"/>
                </a:solidFill>
              </a:rPr>
              <a:t>％</a:t>
            </a:r>
            <a:r>
              <a:rPr kumimoji="1" lang="en-US" altLang="ja-JP" sz="2400" dirty="0">
                <a:solidFill>
                  <a:srgbClr val="000000"/>
                </a:solidFill>
              </a:rPr>
              <a:t>~</a:t>
            </a:r>
            <a:r>
              <a:rPr kumimoji="1" lang="ja-JP" altLang="en-US" sz="2400" dirty="0">
                <a:solidFill>
                  <a:srgbClr val="000000"/>
                </a:solidFill>
              </a:rPr>
              <a:t>美唄市－</a:t>
            </a:r>
            <a:r>
              <a:rPr kumimoji="1" lang="en-US" altLang="ja-JP" sz="2400" dirty="0">
                <a:solidFill>
                  <a:srgbClr val="000000"/>
                </a:solidFill>
              </a:rPr>
              <a:t>27.9</a:t>
            </a:r>
            <a:r>
              <a:rPr kumimoji="1" lang="ja-JP" altLang="en-US" sz="2400" dirty="0">
                <a:solidFill>
                  <a:srgbClr val="000000"/>
                </a:solidFill>
              </a:rPr>
              <a:t>％と減少してゆく地域がある。割合は</a:t>
            </a:r>
            <a:r>
              <a:rPr kumimoji="1" lang="en-US" altLang="ja-JP" sz="2400" dirty="0">
                <a:solidFill>
                  <a:srgbClr val="000000"/>
                </a:solidFill>
              </a:rPr>
              <a:t>2020</a:t>
            </a:r>
            <a:r>
              <a:rPr kumimoji="1" lang="ja-JP" altLang="en-US" sz="2400" dirty="0">
                <a:solidFill>
                  <a:srgbClr val="000000"/>
                </a:solidFill>
              </a:rPr>
              <a:t>年の</a:t>
            </a:r>
            <a:r>
              <a:rPr kumimoji="1" lang="en-US" altLang="ja-JP" sz="2400" dirty="0">
                <a:solidFill>
                  <a:srgbClr val="000000"/>
                </a:solidFill>
              </a:rPr>
              <a:t>10</a:t>
            </a:r>
            <a:r>
              <a:rPr kumimoji="1" lang="ja-JP" altLang="en-US" sz="2400" dirty="0">
                <a:solidFill>
                  <a:srgbClr val="000000"/>
                </a:solidFill>
              </a:rPr>
              <a:t>％</a:t>
            </a:r>
            <a:r>
              <a:rPr kumimoji="1" lang="en-US" altLang="ja-JP" sz="2400" dirty="0">
                <a:solidFill>
                  <a:srgbClr val="000000"/>
                </a:solidFill>
              </a:rPr>
              <a:t>~25</a:t>
            </a:r>
            <a:r>
              <a:rPr kumimoji="1" lang="ja-JP" altLang="en-US" sz="2400" dirty="0">
                <a:solidFill>
                  <a:srgbClr val="000000"/>
                </a:solidFill>
              </a:rPr>
              <a:t>％から、</a:t>
            </a:r>
            <a:r>
              <a:rPr kumimoji="1" lang="en-US" altLang="ja-JP" sz="2400" dirty="0">
                <a:solidFill>
                  <a:srgbClr val="000000"/>
                </a:solidFill>
              </a:rPr>
              <a:t>2050</a:t>
            </a:r>
            <a:r>
              <a:rPr kumimoji="1" lang="ja-JP" altLang="en-US" sz="2400" dirty="0">
                <a:solidFill>
                  <a:srgbClr val="000000"/>
                </a:solidFill>
              </a:rPr>
              <a:t>年の倶知安町</a:t>
            </a:r>
            <a:r>
              <a:rPr kumimoji="1" lang="en-US" altLang="ja-JP" sz="2400" dirty="0">
                <a:solidFill>
                  <a:srgbClr val="000000"/>
                </a:solidFill>
              </a:rPr>
              <a:t>18.1</a:t>
            </a:r>
            <a:r>
              <a:rPr kumimoji="1" lang="ja-JP" altLang="en-US" sz="2400" dirty="0">
                <a:solidFill>
                  <a:srgbClr val="000000"/>
                </a:solidFill>
              </a:rPr>
              <a:t>％（高齢化率</a:t>
            </a:r>
            <a:r>
              <a:rPr kumimoji="1" lang="en-US" altLang="ja-JP" sz="2400" dirty="0">
                <a:solidFill>
                  <a:srgbClr val="000000"/>
                </a:solidFill>
              </a:rPr>
              <a:t>31.5 %</a:t>
            </a:r>
            <a:r>
              <a:rPr kumimoji="1" lang="ja-JP" altLang="en-US" sz="2400" dirty="0">
                <a:solidFill>
                  <a:srgbClr val="000000"/>
                </a:solidFill>
              </a:rPr>
              <a:t>）から当別町の</a:t>
            </a:r>
            <a:r>
              <a:rPr kumimoji="1" lang="en-US" altLang="ja-JP" sz="2400" dirty="0">
                <a:solidFill>
                  <a:srgbClr val="000000"/>
                </a:solidFill>
              </a:rPr>
              <a:t>39.7</a:t>
            </a:r>
            <a:r>
              <a:rPr kumimoji="1" lang="ja-JP" altLang="en-US" sz="2400" dirty="0">
                <a:solidFill>
                  <a:srgbClr val="000000"/>
                </a:solidFill>
              </a:rPr>
              <a:t>％（高齢化率</a:t>
            </a:r>
            <a:r>
              <a:rPr kumimoji="1" lang="en-US" altLang="ja-JP" sz="2400" dirty="0">
                <a:solidFill>
                  <a:srgbClr val="000000"/>
                </a:solidFill>
              </a:rPr>
              <a:t>53.8</a:t>
            </a:r>
            <a:r>
              <a:rPr kumimoji="1" lang="ja-JP" altLang="en-US" sz="2400" dirty="0">
                <a:solidFill>
                  <a:srgbClr val="000000"/>
                </a:solidFill>
              </a:rPr>
              <a:t>％）にシフトする。</a:t>
            </a:r>
            <a:endParaRPr kumimoji="1" lang="en-US" altLang="ja-JP" sz="2400" dirty="0">
              <a:solidFill>
                <a:srgbClr val="000000"/>
              </a:solidFill>
            </a:endParaRPr>
          </a:p>
          <a:p>
            <a:pPr marL="457200" indent="-457200">
              <a:buFont typeface="+mj-lt"/>
              <a:buAutoNum type="arabicPeriod" startAt="4"/>
            </a:pPr>
            <a:endParaRPr kumimoji="1" lang="ja-JP" altLang="en-US" sz="2400" dirty="0">
              <a:solidFill>
                <a:srgbClr val="000000"/>
              </a:solidFill>
            </a:endParaRPr>
          </a:p>
          <a:p>
            <a:endParaRPr kumimoji="1" lang="ja-JP" altLang="en-US" sz="2400" dirty="0">
              <a:solidFill>
                <a:srgbClr val="000000"/>
              </a:solidFill>
            </a:endParaRPr>
          </a:p>
        </p:txBody>
      </p:sp>
    </p:spTree>
    <p:extLst>
      <p:ext uri="{BB962C8B-B14F-4D97-AF65-F5344CB8AC3E}">
        <p14:creationId xmlns:p14="http://schemas.microsoft.com/office/powerpoint/2010/main" val="1207341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chor="ctr" anchorCtr="0"/>
          <a:lstStyle/>
          <a:p>
            <a:pPr eaLnBrk="1" hangingPunct="1">
              <a:buFont typeface="Wingdings" charset="2"/>
              <a:buNone/>
            </a:pPr>
            <a:r>
              <a:rPr lang="ja-JP" altLang="en-US" sz="2800" dirty="0">
                <a:solidFill>
                  <a:schemeClr val="tx1"/>
                </a:solidFill>
                <a:latin typeface="ＭＳ ゴシック"/>
                <a:ea typeface="ＭＳ ゴシック"/>
                <a:cs typeface="ＭＳ ゴシック"/>
              </a:rPr>
              <a:t>　</a:t>
            </a:r>
            <a:r>
              <a:rPr lang="ja-JP" altLang="en-US" sz="3200" dirty="0">
                <a:solidFill>
                  <a:schemeClr val="tx1"/>
                </a:solidFill>
                <a:latin typeface="ＭＳ ゴシック"/>
                <a:ea typeface="ＭＳ ゴシック"/>
                <a:cs typeface="ＭＳ ゴシック"/>
              </a:rPr>
              <a:t>まとめ：今後</a:t>
            </a:r>
            <a:r>
              <a:rPr lang="en-US" altLang="ja-JP" sz="3200" dirty="0">
                <a:solidFill>
                  <a:schemeClr val="tx1"/>
                </a:solidFill>
                <a:latin typeface="ＭＳ ゴシック"/>
                <a:ea typeface="ＭＳ ゴシック"/>
                <a:cs typeface="ＭＳ ゴシック"/>
              </a:rPr>
              <a:t>30</a:t>
            </a:r>
            <a:r>
              <a:rPr lang="ja-JP" altLang="en-US" sz="3200" dirty="0">
                <a:solidFill>
                  <a:schemeClr val="tx1"/>
                </a:solidFill>
                <a:latin typeface="ＭＳ ゴシック"/>
                <a:ea typeface="ＭＳ ゴシック"/>
                <a:cs typeface="ＭＳ ゴシック"/>
              </a:rPr>
              <a:t>年の人口動向　その３</a:t>
            </a:r>
            <a:endParaRPr lang="ja-JP" sz="2800" dirty="0">
              <a:solidFill>
                <a:schemeClr val="tx1"/>
              </a:solidFill>
              <a:latin typeface="ＭＳ ゴシック"/>
              <a:ea typeface="ＭＳ ゴシック"/>
              <a:cs typeface="ＭＳ ゴシック"/>
            </a:endParaRPr>
          </a:p>
        </p:txBody>
      </p:sp>
      <p:sp>
        <p:nvSpPr>
          <p:cNvPr id="39939" name="Rectangle 3"/>
          <p:cNvSpPr>
            <a:spLocks noGrp="1" noChangeArrowheads="1"/>
          </p:cNvSpPr>
          <p:nvPr>
            <p:ph type="body" idx="1"/>
          </p:nvPr>
        </p:nvSpPr>
        <p:spPr>
          <a:xfrm>
            <a:off x="583023" y="1772816"/>
            <a:ext cx="7704856" cy="4248472"/>
          </a:xfrm>
        </p:spPr>
        <p:txBody>
          <a:bodyPr/>
          <a:lstStyle/>
          <a:p>
            <a:pPr marL="457200" indent="-457200">
              <a:buFont typeface="+mj-lt"/>
              <a:buAutoNum type="arabicPeriod" startAt="5"/>
            </a:pPr>
            <a:r>
              <a:rPr kumimoji="1" lang="ja-JP" altLang="en-US" sz="2400" dirty="0">
                <a:solidFill>
                  <a:srgbClr val="000000"/>
                </a:solidFill>
              </a:rPr>
              <a:t>後期高齢者人口（</a:t>
            </a:r>
            <a:r>
              <a:rPr kumimoji="1" lang="en-US" altLang="ja-JP" sz="2400" dirty="0">
                <a:solidFill>
                  <a:srgbClr val="000000"/>
                </a:solidFill>
              </a:rPr>
              <a:t>75</a:t>
            </a:r>
            <a:r>
              <a:rPr kumimoji="1" lang="ja-JP" altLang="en-US" sz="2400" dirty="0">
                <a:solidFill>
                  <a:srgbClr val="000000"/>
                </a:solidFill>
              </a:rPr>
              <a:t>歳以上）の続き：住民の</a:t>
            </a:r>
            <a:r>
              <a:rPr kumimoji="1" lang="en-US" altLang="ja-JP" sz="2400" dirty="0">
                <a:solidFill>
                  <a:srgbClr val="000000"/>
                </a:solidFill>
              </a:rPr>
              <a:t>10</a:t>
            </a:r>
            <a:r>
              <a:rPr kumimoji="1" lang="ja-JP" altLang="en-US" sz="2400" dirty="0">
                <a:solidFill>
                  <a:srgbClr val="000000"/>
                </a:solidFill>
              </a:rPr>
              <a:t>人のうち</a:t>
            </a:r>
            <a:r>
              <a:rPr kumimoji="1" lang="en-US" altLang="ja-JP" sz="2400" dirty="0">
                <a:solidFill>
                  <a:srgbClr val="000000"/>
                </a:solidFill>
              </a:rPr>
              <a:t>2</a:t>
            </a:r>
            <a:r>
              <a:rPr kumimoji="1" lang="ja-JP" altLang="en-US" sz="2400" dirty="0">
                <a:solidFill>
                  <a:srgbClr val="000000"/>
                </a:solidFill>
              </a:rPr>
              <a:t>人から</a:t>
            </a:r>
            <a:r>
              <a:rPr kumimoji="1" lang="en-US" altLang="ja-JP" sz="2400" dirty="0">
                <a:solidFill>
                  <a:srgbClr val="000000"/>
                </a:solidFill>
              </a:rPr>
              <a:t>4</a:t>
            </a:r>
            <a:r>
              <a:rPr kumimoji="1" lang="ja-JP" altLang="en-US" sz="2400" dirty="0">
                <a:solidFill>
                  <a:srgbClr val="000000"/>
                </a:solidFill>
              </a:rPr>
              <a:t>人が後期高齢者となり、美唄市、砂川市、岩内町、当別町では高齢化率が</a:t>
            </a:r>
            <a:r>
              <a:rPr kumimoji="1" lang="en-US" altLang="ja-JP" sz="2400" dirty="0">
                <a:solidFill>
                  <a:srgbClr val="000000"/>
                </a:solidFill>
              </a:rPr>
              <a:t>50</a:t>
            </a:r>
            <a:r>
              <a:rPr kumimoji="1" lang="ja-JP" altLang="en-US" sz="2400" dirty="0">
                <a:solidFill>
                  <a:srgbClr val="000000"/>
                </a:solidFill>
              </a:rPr>
              <a:t>％を超え、住民の半分以上が高齢者となる（限界自治体化する）。</a:t>
            </a:r>
            <a:endParaRPr kumimoji="1" lang="en-US" altLang="ja-JP" sz="2400" dirty="0">
              <a:solidFill>
                <a:srgbClr val="000000"/>
              </a:solidFill>
            </a:endParaRPr>
          </a:p>
          <a:p>
            <a:pPr marL="0" indent="0">
              <a:buNone/>
            </a:pPr>
            <a:endParaRPr kumimoji="1" lang="en-US" altLang="ja-JP" sz="2400" dirty="0">
              <a:solidFill>
                <a:srgbClr val="000000"/>
              </a:solidFill>
            </a:endParaRPr>
          </a:p>
          <a:p>
            <a:pPr marL="0" indent="0">
              <a:buNone/>
            </a:pPr>
            <a:r>
              <a:rPr kumimoji="1" lang="ja-JP" altLang="en-US" sz="1800" dirty="0">
                <a:solidFill>
                  <a:srgbClr val="000000"/>
                </a:solidFill>
              </a:rPr>
              <a:t>＊限界集落・限界自治体：大野晃（</a:t>
            </a:r>
            <a:r>
              <a:rPr kumimoji="1" lang="zh-CN" altLang="en-US" sz="1800" dirty="0">
                <a:solidFill>
                  <a:srgbClr val="000000"/>
                </a:solidFill>
              </a:rPr>
              <a:t>旭川大学経済学部経営経済学科教授。高知大学名誉教授</a:t>
            </a:r>
            <a:r>
              <a:rPr kumimoji="1" lang="ja-JP" altLang="en-US" sz="1800" dirty="0">
                <a:solidFill>
                  <a:srgbClr val="000000"/>
                </a:solidFill>
              </a:rPr>
              <a:t>）が</a:t>
            </a:r>
            <a:r>
              <a:rPr kumimoji="1" lang="en-US" altLang="ja-JP" sz="1800" dirty="0">
                <a:solidFill>
                  <a:srgbClr val="000000"/>
                </a:solidFill>
              </a:rPr>
              <a:t>1980</a:t>
            </a:r>
            <a:r>
              <a:rPr kumimoji="1" lang="ja-JP" altLang="en-US" sz="1800" dirty="0">
                <a:solidFill>
                  <a:srgbClr val="000000"/>
                </a:solidFill>
              </a:rPr>
              <a:t>年代の終わり頃から提唱した概念：「</a:t>
            </a:r>
            <a:r>
              <a:rPr kumimoji="1" lang="en-US" altLang="ja-JP" sz="1800" dirty="0">
                <a:solidFill>
                  <a:srgbClr val="000000"/>
                </a:solidFill>
              </a:rPr>
              <a:t>65</a:t>
            </a:r>
            <a:r>
              <a:rPr kumimoji="1" lang="ja-JP" altLang="en-US" sz="1800" dirty="0">
                <a:solidFill>
                  <a:srgbClr val="000000"/>
                </a:solidFill>
              </a:rPr>
              <a:t>歳以上の高齢者が集落人口の半数を超え，冠婚葬祭をはじめ田役，道役などの社会的共同生活の維持が困難な状態に置かれている集落」。限界集落・限界自治体は遠からず消滅に向かう。 （</a:t>
            </a:r>
            <a:r>
              <a:rPr lang="ja-JP" altLang="en-US" sz="1800" dirty="0">
                <a:latin typeface="ＭＳ 明朝" charset="-128"/>
                <a:ea typeface="ＭＳ 明朝" charset="-128"/>
                <a:cs typeface="ＭＳ 明朝" charset="-128"/>
              </a:rPr>
              <a:t>大野 晃、</a:t>
            </a:r>
            <a:r>
              <a:rPr lang="en-US" altLang="ja-JP" sz="1800" dirty="0">
                <a:latin typeface="ＭＳ 明朝" charset="-128"/>
                <a:ea typeface="ＭＳ 明朝" charset="-128"/>
                <a:cs typeface="ＭＳ 明朝" charset="-128"/>
              </a:rPr>
              <a:t>2008</a:t>
            </a:r>
            <a:r>
              <a:rPr lang="ja-JP" altLang="en-US" sz="1800" dirty="0">
                <a:latin typeface="ＭＳ 明朝" charset="-128"/>
                <a:ea typeface="ＭＳ 明朝" charset="-128"/>
                <a:cs typeface="ＭＳ 明朝" charset="-128"/>
              </a:rPr>
              <a:t>）</a:t>
            </a:r>
            <a:endParaRPr kumimoji="1" lang="en-US" altLang="ja-JP" sz="1800" dirty="0">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85800" y="990600"/>
            <a:ext cx="7990656" cy="1358280"/>
          </a:xfrm>
        </p:spPr>
        <p:txBody>
          <a:bodyPr/>
          <a:lstStyle/>
          <a:p>
            <a:pPr eaLnBrk="1" hangingPunct="1"/>
            <a:r>
              <a:rPr lang="en-US" altLang="ja-JP" dirty="0">
                <a:solidFill>
                  <a:schemeClr val="tx1"/>
                </a:solidFill>
                <a:latin typeface="ＭＳ ゴシック"/>
                <a:ea typeface="ＭＳ ゴシック"/>
                <a:cs typeface="ＭＳ ゴシック"/>
              </a:rPr>
              <a:t>3.</a:t>
            </a:r>
            <a:r>
              <a:rPr lang="ja-JP" altLang="en-US" dirty="0">
                <a:solidFill>
                  <a:schemeClr val="tx1"/>
                </a:solidFill>
                <a:latin typeface="ＭＳ ゴシック"/>
                <a:ea typeface="ＭＳ ゴシック"/>
                <a:cs typeface="ＭＳ ゴシック"/>
              </a:rPr>
              <a:t>未来の北海道民の暮らしはどうなるか？＝どうしたら良いのか？</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chor="ctr" anchorCtr="0"/>
          <a:lstStyle/>
          <a:p>
            <a:pPr eaLnBrk="1" hangingPunct="1">
              <a:buFont typeface="Wingdings" charset="2"/>
              <a:buNone/>
            </a:pPr>
            <a:r>
              <a:rPr lang="ja-JP" altLang="en-US" sz="2800" dirty="0">
                <a:solidFill>
                  <a:schemeClr val="tx1"/>
                </a:solidFill>
                <a:latin typeface="ＭＳ ゴシック"/>
                <a:ea typeface="ＭＳ ゴシック"/>
                <a:cs typeface="ＭＳ ゴシック"/>
              </a:rPr>
              <a:t>人口減少・少子高齢化にともなう問題</a:t>
            </a:r>
            <a:endParaRPr lang="ja-JP" sz="2800" dirty="0">
              <a:solidFill>
                <a:schemeClr val="tx1"/>
              </a:solidFill>
              <a:latin typeface="ＭＳ ゴシック"/>
              <a:ea typeface="ＭＳ ゴシック"/>
              <a:cs typeface="ＭＳ ゴシック"/>
            </a:endParaRPr>
          </a:p>
        </p:txBody>
      </p:sp>
      <p:sp>
        <p:nvSpPr>
          <p:cNvPr id="39939" name="Rectangle 3"/>
          <p:cNvSpPr>
            <a:spLocks noGrp="1" noChangeArrowheads="1"/>
          </p:cNvSpPr>
          <p:nvPr>
            <p:ph type="body" idx="1"/>
          </p:nvPr>
        </p:nvSpPr>
        <p:spPr>
          <a:xfrm>
            <a:off x="287016" y="1700808"/>
            <a:ext cx="8749480" cy="4392488"/>
          </a:xfrm>
        </p:spPr>
        <p:txBody>
          <a:bodyPr/>
          <a:lstStyle/>
          <a:p>
            <a:r>
              <a:rPr kumimoji="1" lang="ja-JP" altLang="en-US" sz="2400" dirty="0">
                <a:solidFill>
                  <a:srgbClr val="000000"/>
                </a:solidFill>
              </a:rPr>
              <a:t>総人口の減少：空き家、空き地、遊休施設、無人地区の増加。風景・自然環境の荒廃、生活基盤（道路・上下水道・ガス・電気・交通・物流など）の劣化・崩壊。</a:t>
            </a:r>
            <a:endParaRPr kumimoji="1" lang="en-US" altLang="ja-JP" sz="2400" dirty="0">
              <a:solidFill>
                <a:srgbClr val="000000"/>
              </a:solidFill>
            </a:endParaRPr>
          </a:p>
          <a:p>
            <a:r>
              <a:rPr kumimoji="1" lang="ja-JP" altLang="en-US" sz="2400" dirty="0">
                <a:solidFill>
                  <a:srgbClr val="000000"/>
                </a:solidFill>
              </a:rPr>
              <a:t>年少人口の減少：保育園・幼稚園・小学校・高校・児童公園・図書館などの施設の統廃合・廃止。健康・医療・教育サービスの維持が困難になる⇒就職・進学期と家族形成期の人口流出が続く。</a:t>
            </a:r>
            <a:endParaRPr kumimoji="1" lang="en-US" altLang="ja-JP" sz="2400" dirty="0">
              <a:solidFill>
                <a:srgbClr val="000000"/>
              </a:solidFill>
            </a:endParaRPr>
          </a:p>
          <a:p>
            <a:r>
              <a:rPr kumimoji="1" lang="ja-JP" altLang="en-US" sz="2400" dirty="0">
                <a:solidFill>
                  <a:srgbClr val="000000"/>
                </a:solidFill>
              </a:rPr>
              <a:t>生産年齢人口の減少・高齢者の相対的増加：</a:t>
            </a:r>
            <a:r>
              <a:rPr kumimoji="1" lang="en-US" altLang="ja-JP" sz="2400" dirty="0">
                <a:solidFill>
                  <a:srgbClr val="000000"/>
                </a:solidFill>
              </a:rPr>
              <a:t>65</a:t>
            </a:r>
            <a:r>
              <a:rPr kumimoji="1" lang="ja-JP" altLang="en-US" sz="2400" dirty="0">
                <a:solidFill>
                  <a:srgbClr val="000000"/>
                </a:solidFill>
              </a:rPr>
              <a:t>歳以上（退職者が</a:t>
            </a:r>
            <a:r>
              <a:rPr kumimoji="1" lang="en-US" altLang="ja-JP" sz="2400" dirty="0">
                <a:solidFill>
                  <a:srgbClr val="000000"/>
                </a:solidFill>
              </a:rPr>
              <a:t>5</a:t>
            </a:r>
            <a:r>
              <a:rPr kumimoji="1" lang="ja-JP" altLang="en-US" sz="2400" dirty="0">
                <a:solidFill>
                  <a:srgbClr val="000000"/>
                </a:solidFill>
              </a:rPr>
              <a:t>割に近づく）。生産年齢人口も</a:t>
            </a:r>
            <a:r>
              <a:rPr kumimoji="1" lang="en-US" altLang="ja-JP" sz="2400" dirty="0">
                <a:solidFill>
                  <a:srgbClr val="000000"/>
                </a:solidFill>
              </a:rPr>
              <a:t>4</a:t>
            </a:r>
            <a:r>
              <a:rPr kumimoji="1" lang="ja-JP" altLang="en-US" sz="2400" dirty="0">
                <a:solidFill>
                  <a:srgbClr val="000000"/>
                </a:solidFill>
              </a:rPr>
              <a:t>割近くまで減少</a:t>
            </a:r>
            <a:r>
              <a:rPr kumimoji="1" lang="en-US" altLang="ja-JP" sz="2400" dirty="0">
                <a:solidFill>
                  <a:srgbClr val="000000"/>
                </a:solidFill>
              </a:rPr>
              <a:t>→</a:t>
            </a:r>
            <a:r>
              <a:rPr kumimoji="1" lang="ja-JP" altLang="en-US" sz="2400" dirty="0">
                <a:solidFill>
                  <a:srgbClr val="000000"/>
                </a:solidFill>
              </a:rPr>
              <a:t>税収・消費需要の低迷。</a:t>
            </a:r>
            <a:endParaRPr kumimoji="1" lang="en-US" altLang="ja-JP" sz="2400" dirty="0">
              <a:solidFill>
                <a:srgbClr val="000000"/>
              </a:solidFill>
            </a:endParaRPr>
          </a:p>
          <a:p>
            <a:r>
              <a:rPr kumimoji="1" lang="ja-JP" altLang="en-US" sz="2400" dirty="0">
                <a:solidFill>
                  <a:srgbClr val="000000"/>
                </a:solidFill>
              </a:rPr>
              <a:t>自治体の社会保障サービス：財政的・人的にも困難になる。</a:t>
            </a:r>
          </a:p>
          <a:p>
            <a:endParaRPr lang="en-US" altLang="ja-JP" sz="2400" dirty="0">
              <a:solidFill>
                <a:srgbClr val="000000"/>
              </a:solidFill>
            </a:endParaRPr>
          </a:p>
          <a:p>
            <a:endParaRPr kumimoji="1" lang="ja-JP" altLang="en-US" sz="2400" dirty="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85800" y="990600"/>
            <a:ext cx="7990656" cy="1358280"/>
          </a:xfrm>
        </p:spPr>
        <p:txBody>
          <a:bodyPr anchor="ctr" anchorCtr="0"/>
          <a:lstStyle/>
          <a:p>
            <a:pPr eaLnBrk="1" hangingPunct="1"/>
            <a:r>
              <a:rPr lang="en-US" altLang="ja-JP" sz="3600" dirty="0"/>
              <a:t>1.</a:t>
            </a:r>
            <a:r>
              <a:rPr lang="ja-JP" altLang="en-US" sz="3600" dirty="0"/>
              <a:t> 人口減少の見方・捉え方</a:t>
            </a:r>
            <a:endParaRPr lang="ja-JP" altLang="en-US" sz="3600" b="1" dirty="0">
              <a:solidFill>
                <a:schemeClr val="tx1"/>
              </a:solidFill>
              <a:latin typeface="ＭＳ ゴシック"/>
              <a:ea typeface="ＭＳ ゴシック"/>
              <a:cs typeface="ＭＳ ゴシック"/>
            </a:endParaRPr>
          </a:p>
        </p:txBody>
      </p:sp>
      <p:sp>
        <p:nvSpPr>
          <p:cNvPr id="3" name="スライド番号プレースホルダ 2"/>
          <p:cNvSpPr>
            <a:spLocks noGrp="1"/>
          </p:cNvSpPr>
          <p:nvPr>
            <p:ph type="sldNum" sz="quarter" idx="12"/>
          </p:nvPr>
        </p:nvSpPr>
        <p:spPr/>
        <p:txBody>
          <a:bodyPr/>
          <a:lstStyle/>
          <a:p>
            <a:fld id="{8406D053-F701-8F44-B286-1EB2A491DFE7}" type="slidenum">
              <a:rPr lang="en-US" altLang="ja-JP" smtClean="0"/>
              <a:pPr/>
              <a:t>3</a:t>
            </a:fld>
            <a:endParaRPr lang="en-US" altLang="ja-JP"/>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74674" y="304801"/>
            <a:ext cx="8035925" cy="1066800"/>
          </a:xfrm>
        </p:spPr>
        <p:txBody>
          <a:bodyPr anchor="ctr" anchorCtr="0"/>
          <a:lstStyle/>
          <a:p>
            <a:pPr eaLnBrk="1" hangingPunct="1">
              <a:buFont typeface="Wingdings" charset="2"/>
              <a:buNone/>
            </a:pPr>
            <a:r>
              <a:rPr lang="ja-JP" altLang="en-US" sz="2800" dirty="0">
                <a:latin typeface="ＭＳ ゴシック"/>
                <a:ea typeface="ＭＳ ゴシック"/>
                <a:cs typeface="ＭＳ ゴシック"/>
              </a:rPr>
              <a:t>地域の存続・機能</a:t>
            </a:r>
            <a:r>
              <a:rPr lang="ja-JP" altLang="en-US" sz="2800" dirty="0">
                <a:solidFill>
                  <a:schemeClr val="tx1"/>
                </a:solidFill>
                <a:latin typeface="ＭＳ ゴシック"/>
                <a:ea typeface="ＭＳ ゴシック"/>
                <a:cs typeface="ＭＳ ゴシック"/>
              </a:rPr>
              <a:t>の再検討</a:t>
            </a:r>
            <a:endParaRPr lang="ja-JP" sz="2800" dirty="0">
              <a:solidFill>
                <a:schemeClr val="tx1"/>
              </a:solidFill>
              <a:latin typeface="ＭＳ ゴシック"/>
              <a:ea typeface="ＭＳ ゴシック"/>
              <a:cs typeface="ＭＳ ゴシック"/>
            </a:endParaRPr>
          </a:p>
        </p:txBody>
      </p:sp>
      <p:sp>
        <p:nvSpPr>
          <p:cNvPr id="39939" name="Rectangle 3"/>
          <p:cNvSpPr>
            <a:spLocks noGrp="1" noChangeArrowheads="1"/>
          </p:cNvSpPr>
          <p:nvPr>
            <p:ph type="body" idx="1"/>
          </p:nvPr>
        </p:nvSpPr>
        <p:spPr>
          <a:xfrm>
            <a:off x="304800" y="1700808"/>
            <a:ext cx="8443664" cy="4680520"/>
          </a:xfrm>
        </p:spPr>
        <p:txBody>
          <a:bodyPr/>
          <a:lstStyle/>
          <a:p>
            <a:pPr eaLnBrk="1" hangingPunct="1">
              <a:lnSpc>
                <a:spcPct val="90000"/>
              </a:lnSpc>
            </a:pPr>
            <a:r>
              <a:rPr lang="ja-JP" altLang="en-US" sz="2400" dirty="0">
                <a:latin typeface="ＭＳ ゴシック"/>
                <a:ea typeface="ＭＳ ゴシック"/>
                <a:cs typeface="ＭＳ ゴシック"/>
              </a:rPr>
              <a:t>必ずしも現在の地域自治体の存続を前提とする必要はない。他の自治体との連携、統合、段階的解消など多様な選択肢があるはず。</a:t>
            </a:r>
            <a:endParaRPr lang="en-US" altLang="ja-JP" sz="2400" dirty="0">
              <a:latin typeface="ＭＳ ゴシック"/>
              <a:ea typeface="ＭＳ ゴシック"/>
              <a:cs typeface="ＭＳ ゴシック"/>
            </a:endParaRPr>
          </a:p>
          <a:p>
            <a:pPr eaLnBrk="1" hangingPunct="1">
              <a:lnSpc>
                <a:spcPct val="90000"/>
              </a:lnSpc>
            </a:pPr>
            <a:r>
              <a:rPr lang="ja-JP" altLang="en-US" sz="2400" dirty="0">
                <a:latin typeface="ＭＳ ゴシック"/>
                <a:ea typeface="ＭＳ ゴシック"/>
                <a:cs typeface="ＭＳ ゴシック"/>
              </a:rPr>
              <a:t>地域の存続・機能について住民の合意形成が必要。</a:t>
            </a:r>
            <a:endParaRPr lang="en-US" altLang="ja-JP" sz="2400" dirty="0">
              <a:latin typeface="ＭＳ ゴシック"/>
              <a:ea typeface="ＭＳ ゴシック"/>
              <a:cs typeface="ＭＳ ゴシック"/>
            </a:endParaRPr>
          </a:p>
          <a:p>
            <a:pPr eaLnBrk="1" hangingPunct="1">
              <a:lnSpc>
                <a:spcPct val="90000"/>
              </a:lnSpc>
            </a:pPr>
            <a:r>
              <a:rPr lang="ja-JP" altLang="en-US" sz="2400" dirty="0">
                <a:latin typeface="ＭＳ ゴシック"/>
                <a:ea typeface="ＭＳ ゴシック"/>
                <a:cs typeface="ＭＳ ゴシック"/>
              </a:rPr>
              <a:t>近隣地域・上位自治体・国・民間との連携・役割分担⇒地域の機能を集約化し、広域ネットワークの一部へ。</a:t>
            </a:r>
            <a:endParaRPr lang="en-US" altLang="ja-JP" sz="2400" dirty="0">
              <a:latin typeface="ＭＳ ゴシック"/>
              <a:ea typeface="ＭＳ ゴシック"/>
              <a:cs typeface="ＭＳ ゴシック"/>
            </a:endParaRPr>
          </a:p>
          <a:p>
            <a:pPr eaLnBrk="1" hangingPunct="1">
              <a:lnSpc>
                <a:spcPct val="90000"/>
              </a:lnSpc>
            </a:pPr>
            <a:r>
              <a:rPr lang="ja-JP" altLang="en-US" sz="2400" dirty="0">
                <a:latin typeface="ＭＳ ゴシック"/>
                <a:ea typeface="ＭＳ ゴシック"/>
                <a:cs typeface="ＭＳ ゴシック"/>
              </a:rPr>
              <a:t>過去の計画（都市計画、上下水道計画、学校教育、道路整備など）の全面的見直し（事業仕分けではなく、体系的、戦略的に、広域レベルでの再編）。</a:t>
            </a:r>
          </a:p>
          <a:p>
            <a:pPr eaLnBrk="1" hangingPunct="1">
              <a:lnSpc>
                <a:spcPct val="90000"/>
              </a:lnSpc>
            </a:pPr>
            <a:r>
              <a:rPr lang="ja-JP" altLang="en-US" sz="2400" dirty="0">
                <a:latin typeface="ＭＳ ゴシック"/>
                <a:ea typeface="ＭＳ ゴシック"/>
                <a:cs typeface="ＭＳ ゴシック"/>
              </a:rPr>
              <a:t>残された社会資本や人的資本を、キーとなる地域に集中し、生活基盤やライフラインの維持に努める。</a:t>
            </a:r>
            <a:endParaRPr lang="en-US" altLang="ja-JP" sz="2400" dirty="0">
              <a:latin typeface="ＭＳ ゴシック"/>
              <a:ea typeface="ＭＳ ゴシック"/>
              <a:cs typeface="ＭＳ ゴシック"/>
            </a:endParaRPr>
          </a:p>
          <a:p>
            <a:pPr eaLnBrk="1" hangingPunct="1">
              <a:lnSpc>
                <a:spcPct val="90000"/>
              </a:lnSpc>
            </a:pPr>
            <a:r>
              <a:rPr lang="ja-JP" altLang="en-US" sz="2400" dirty="0">
                <a:latin typeface="ＭＳ ゴシック"/>
                <a:ea typeface="ＭＳ ゴシック"/>
                <a:cs typeface="ＭＳ ゴシック"/>
              </a:rPr>
              <a:t>地域によっては新規開発→再集住化も可。</a:t>
            </a:r>
            <a:r>
              <a:rPr lang="ja-JP" altLang="en-US" sz="2400" dirty="0">
                <a:solidFill>
                  <a:srgbClr val="000000"/>
                </a:solidFill>
                <a:latin typeface="ＭＳ ゴシック"/>
                <a:ea typeface="ＭＳ ゴシック"/>
                <a:cs typeface="ＭＳ ゴシック"/>
              </a:rPr>
              <a:t>次世代の住民（</a:t>
            </a:r>
            <a:r>
              <a:rPr lang="en-US" altLang="ja-JP" sz="2400" dirty="0">
                <a:solidFill>
                  <a:srgbClr val="000000"/>
                </a:solidFill>
                <a:latin typeface="ＭＳ ゴシック"/>
                <a:ea typeface="ＭＳ ゴシック"/>
                <a:cs typeface="ＭＳ ゴシック"/>
              </a:rPr>
              <a:t>U</a:t>
            </a:r>
            <a:r>
              <a:rPr lang="ja-JP" altLang="en-US" sz="2400" dirty="0">
                <a:solidFill>
                  <a:srgbClr val="000000"/>
                </a:solidFill>
                <a:latin typeface="ＭＳ ゴシック"/>
                <a:ea typeface="ＭＳ ゴシック"/>
                <a:cs typeface="ＭＳ ゴシック"/>
              </a:rPr>
              <a:t>・</a:t>
            </a:r>
            <a:r>
              <a:rPr lang="en-US" altLang="ja-JP" sz="2400" dirty="0">
                <a:solidFill>
                  <a:srgbClr val="000000"/>
                </a:solidFill>
                <a:latin typeface="ＭＳ ゴシック"/>
                <a:ea typeface="ＭＳ ゴシック"/>
                <a:cs typeface="ＭＳ ゴシック"/>
              </a:rPr>
              <a:t>I</a:t>
            </a:r>
            <a:r>
              <a:rPr lang="ja-JP" altLang="en-US" sz="2400" dirty="0">
                <a:solidFill>
                  <a:srgbClr val="000000"/>
                </a:solidFill>
                <a:latin typeface="ＭＳ ゴシック"/>
                <a:ea typeface="ＭＳ ゴシック"/>
                <a:cs typeface="ＭＳ ゴシック"/>
              </a:rPr>
              <a:t>ターン）を招き、積極的に支援・育成する。</a:t>
            </a:r>
            <a:endParaRPr lang="en-US" altLang="ja-JP" sz="2400" dirty="0">
              <a:solidFill>
                <a:srgbClr val="000000"/>
              </a:solidFill>
              <a:latin typeface="ＭＳ ゴシック"/>
              <a:ea typeface="ＭＳ ゴシック"/>
              <a:cs typeface="ＭＳ ゴシック"/>
            </a:endParaRPr>
          </a:p>
          <a:p>
            <a:endParaRPr kumimoji="1" lang="ja-JP" altLang="en-US" sz="2400" dirty="0">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54037" y="332656"/>
            <a:ext cx="8035925" cy="1066800"/>
          </a:xfrm>
        </p:spPr>
        <p:txBody>
          <a:bodyPr anchor="ctr" anchorCtr="0"/>
          <a:lstStyle/>
          <a:p>
            <a:pPr eaLnBrk="1" hangingPunct="1">
              <a:buFont typeface="Wingdings" charset="2"/>
              <a:buNone/>
            </a:pPr>
            <a:r>
              <a:rPr lang="ja-JP" altLang="en-US" sz="2800" dirty="0">
                <a:solidFill>
                  <a:schemeClr val="tx1"/>
                </a:solidFill>
                <a:latin typeface="ＭＳ ゴシック"/>
                <a:ea typeface="ＭＳ ゴシック"/>
                <a:cs typeface="ＭＳ ゴシック"/>
              </a:rPr>
              <a:t>具体的提案</a:t>
            </a:r>
            <a:endParaRPr lang="ja-JP" sz="2800" dirty="0">
              <a:solidFill>
                <a:schemeClr val="tx1"/>
              </a:solidFill>
              <a:latin typeface="ＭＳ ゴシック"/>
              <a:ea typeface="ＭＳ ゴシック"/>
              <a:cs typeface="ＭＳ ゴシック"/>
            </a:endParaRPr>
          </a:p>
        </p:txBody>
      </p:sp>
      <p:sp>
        <p:nvSpPr>
          <p:cNvPr id="39939" name="Rectangle 3"/>
          <p:cNvSpPr>
            <a:spLocks noGrp="1" noChangeArrowheads="1"/>
          </p:cNvSpPr>
          <p:nvPr>
            <p:ph type="body" idx="1"/>
          </p:nvPr>
        </p:nvSpPr>
        <p:spPr>
          <a:xfrm>
            <a:off x="293160" y="1628800"/>
            <a:ext cx="8527312" cy="4824536"/>
          </a:xfrm>
        </p:spPr>
        <p:txBody>
          <a:bodyPr/>
          <a:lstStyle/>
          <a:p>
            <a:r>
              <a:rPr kumimoji="1" lang="ja-JP" altLang="en-US" sz="2400" dirty="0">
                <a:solidFill>
                  <a:srgbClr val="000000"/>
                </a:solidFill>
              </a:rPr>
              <a:t>役所や民生委員などを通じ、各世帯の将来計画・意向調査を行う（将来の世帯の変化、就業・退職・居住の見通し、施設へ移動、持ち家などの処分など）。</a:t>
            </a:r>
            <a:endParaRPr kumimoji="1" lang="en-US" altLang="ja-JP" sz="2400" dirty="0">
              <a:solidFill>
                <a:srgbClr val="000000"/>
              </a:solidFill>
            </a:endParaRPr>
          </a:p>
          <a:p>
            <a:r>
              <a:rPr kumimoji="1" lang="ja-JP" altLang="en-US" sz="2400" dirty="0">
                <a:solidFill>
                  <a:srgbClr val="000000"/>
                </a:solidFill>
              </a:rPr>
              <a:t>調査結果を踏まえ、当該自治体の存続・</a:t>
            </a:r>
            <a:r>
              <a:rPr lang="ja-JP" altLang="en-US" sz="2400" dirty="0">
                <a:latin typeface="ＭＳ ゴシック"/>
                <a:ea typeface="ＭＳ ゴシック"/>
                <a:cs typeface="ＭＳ ゴシック"/>
              </a:rPr>
              <a:t>他の自治体との連携、統合、段階的解消などの将来計画を立案する。</a:t>
            </a:r>
            <a:endParaRPr lang="en-US" altLang="ja-JP" sz="2400" dirty="0">
              <a:latin typeface="ＭＳ ゴシック"/>
              <a:ea typeface="ＭＳ ゴシック"/>
              <a:cs typeface="ＭＳ ゴシック"/>
            </a:endParaRPr>
          </a:p>
          <a:p>
            <a:r>
              <a:rPr kumimoji="1" lang="ja-JP" altLang="en-US" sz="2400" dirty="0">
                <a:solidFill>
                  <a:srgbClr val="000000"/>
                </a:solidFill>
              </a:rPr>
              <a:t>人口移動（転入出希望）の速やかな実現を最優先とする</a:t>
            </a:r>
            <a:endParaRPr kumimoji="1" lang="en-US" altLang="ja-JP" sz="2400" dirty="0">
              <a:solidFill>
                <a:srgbClr val="000000"/>
              </a:solidFill>
            </a:endParaRPr>
          </a:p>
          <a:p>
            <a:r>
              <a:rPr kumimoji="1" lang="ja-JP" altLang="en-US" sz="2400" dirty="0">
                <a:solidFill>
                  <a:srgbClr val="000000"/>
                </a:solidFill>
              </a:rPr>
              <a:t>機能別広域連携自治体への移行：現在の自治体（またはより小さな地域）は自治・行政単位ではなく、地域（地理的）単位とし、各地域単位を機能別に広域連携させた自治体を発足させ、財源を共有するとともに、その機能別広域連携自治体に国や都道府県が財政支援する。例：医療・健康・福祉・交通など。</a:t>
            </a:r>
            <a:endParaRPr kumimoji="1" lang="en-US" altLang="ja-JP" sz="2400" dirty="0">
              <a:solidFill>
                <a:srgbClr val="000000"/>
              </a:solidFill>
            </a:endParaRPr>
          </a:p>
        </p:txBody>
      </p:sp>
    </p:spTree>
    <p:extLst>
      <p:ext uri="{BB962C8B-B14F-4D97-AF65-F5344CB8AC3E}">
        <p14:creationId xmlns:p14="http://schemas.microsoft.com/office/powerpoint/2010/main" val="727737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74D728-CAFE-B2F9-1DBD-24E3724A32B3}"/>
              </a:ext>
            </a:extLst>
          </p:cNvPr>
          <p:cNvSpPr>
            <a:spLocks noGrp="1"/>
          </p:cNvSpPr>
          <p:nvPr>
            <p:ph type="title"/>
          </p:nvPr>
        </p:nvSpPr>
        <p:spPr/>
        <p:txBody>
          <a:bodyPr anchor="ctr" anchorCtr="0"/>
          <a:lstStyle/>
          <a:p>
            <a:r>
              <a:rPr lang="ja-JP" altLang="en-US" dirty="0"/>
              <a:t>おわりに　人口減少の未来？</a:t>
            </a:r>
            <a:endParaRPr lang="en-US" dirty="0"/>
          </a:p>
        </p:txBody>
      </p:sp>
      <p:sp>
        <p:nvSpPr>
          <p:cNvPr id="3" name="コンテンツ プレースホルダー 2">
            <a:extLst>
              <a:ext uri="{FF2B5EF4-FFF2-40B4-BE49-F238E27FC236}">
                <a16:creationId xmlns:a16="http://schemas.microsoft.com/office/drawing/2014/main" id="{A57D6372-BCF9-05AC-4037-5501EDD2B8C2}"/>
              </a:ext>
            </a:extLst>
          </p:cNvPr>
          <p:cNvSpPr>
            <a:spLocks noGrp="1"/>
          </p:cNvSpPr>
          <p:nvPr>
            <p:ph idx="1"/>
          </p:nvPr>
        </p:nvSpPr>
        <p:spPr>
          <a:xfrm>
            <a:off x="699278" y="1844824"/>
            <a:ext cx="8475389" cy="3816424"/>
          </a:xfrm>
        </p:spPr>
        <p:txBody>
          <a:bodyPr/>
          <a:lstStyle/>
          <a:p>
            <a:r>
              <a:rPr lang="en-US" altLang="ja-JP" dirty="0"/>
              <a:t>2020</a:t>
            </a:r>
            <a:r>
              <a:rPr lang="ja-JP" altLang="en-US" dirty="0"/>
              <a:t>年現在</a:t>
            </a:r>
            <a:r>
              <a:rPr lang="en-US" altLang="ja-JP" dirty="0"/>
              <a:t>65</a:t>
            </a:r>
            <a:r>
              <a:rPr lang="ja-JP" altLang="en-US" dirty="0"/>
              <a:t>歳から</a:t>
            </a:r>
            <a:r>
              <a:rPr lang="en-US" altLang="ja-JP" dirty="0"/>
              <a:t>70</a:t>
            </a:r>
            <a:r>
              <a:rPr lang="ja-JP" altLang="en-US" dirty="0"/>
              <a:t>歳の人は、</a:t>
            </a:r>
            <a:r>
              <a:rPr lang="en-US" altLang="ja-JP" dirty="0"/>
              <a:t>30</a:t>
            </a:r>
            <a:r>
              <a:rPr lang="ja-JP" altLang="en-US" dirty="0"/>
              <a:t>年後の</a:t>
            </a:r>
            <a:r>
              <a:rPr lang="en-US" altLang="ja-JP" dirty="0"/>
              <a:t>2050</a:t>
            </a:r>
            <a:r>
              <a:rPr lang="ja-JP" altLang="en-US" dirty="0"/>
              <a:t>年には</a:t>
            </a:r>
            <a:r>
              <a:rPr lang="en-US" altLang="ja-JP" dirty="0"/>
              <a:t>95</a:t>
            </a:r>
            <a:r>
              <a:rPr lang="ja-JP" altLang="en-US" dirty="0"/>
              <a:t>歳から</a:t>
            </a:r>
            <a:r>
              <a:rPr lang="en-US" altLang="ja-JP" dirty="0"/>
              <a:t>100</a:t>
            </a:r>
            <a:r>
              <a:rPr lang="ja-JP" altLang="en-US" dirty="0"/>
              <a:t>歳になります。</a:t>
            </a:r>
            <a:endParaRPr lang="en-US" altLang="ja-JP" dirty="0"/>
          </a:p>
          <a:p>
            <a:r>
              <a:rPr lang="ja-JP" altLang="en-US" dirty="0"/>
              <a:t>今後</a:t>
            </a:r>
            <a:r>
              <a:rPr lang="en-US" altLang="ja-JP" dirty="0"/>
              <a:t>30</a:t>
            </a:r>
            <a:r>
              <a:rPr lang="ja-JP" altLang="en-US" dirty="0"/>
              <a:t>年の人口減少の課題は、これらの高齢者がいかに余生を終えるか＝終活問題なのだと思います。</a:t>
            </a:r>
            <a:endParaRPr lang="en-US" altLang="ja-JP" dirty="0"/>
          </a:p>
          <a:p>
            <a:r>
              <a:rPr lang="ja-JP" altLang="en-US" dirty="0"/>
              <a:t>子どもを増やすことに比べれば、それほど解決の難しい問題ではないのでは？</a:t>
            </a:r>
            <a:endParaRPr lang="en-US" altLang="ja-JP" dirty="0"/>
          </a:p>
          <a:p>
            <a:endParaRPr lang="en-US" dirty="0"/>
          </a:p>
        </p:txBody>
      </p:sp>
    </p:spTree>
    <p:extLst>
      <p:ext uri="{BB962C8B-B14F-4D97-AF65-F5344CB8AC3E}">
        <p14:creationId xmlns:p14="http://schemas.microsoft.com/office/powerpoint/2010/main" val="490223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7"/>
          <p:cNvSpPr txBox="1">
            <a:spLocks noChangeArrowheads="1"/>
          </p:cNvSpPr>
          <p:nvPr/>
        </p:nvSpPr>
        <p:spPr bwMode="auto">
          <a:xfrm>
            <a:off x="685800" y="2590800"/>
            <a:ext cx="8001000" cy="457200"/>
          </a:xfrm>
          <a:prstGeom prst="rect">
            <a:avLst/>
          </a:prstGeom>
          <a:noFill/>
          <a:ln w="9525">
            <a:noFill/>
            <a:miter lim="800000"/>
            <a:headEnd/>
            <a:tailEnd/>
          </a:ln>
        </p:spPr>
        <p:txBody>
          <a:bodyPr>
            <a:prstTxWarp prst="textNoShape">
              <a:avLst/>
            </a:prstTxWarp>
            <a:spAutoFit/>
          </a:bodyPr>
          <a:lstStyle/>
          <a:p>
            <a:pPr>
              <a:spcBef>
                <a:spcPct val="50000"/>
              </a:spcBef>
            </a:pPr>
            <a:endParaRPr lang="ja-JP"/>
          </a:p>
        </p:txBody>
      </p:sp>
      <p:sp>
        <p:nvSpPr>
          <p:cNvPr id="49155" name="Text Box 13"/>
          <p:cNvSpPr txBox="1">
            <a:spLocks noChangeArrowheads="1"/>
          </p:cNvSpPr>
          <p:nvPr/>
        </p:nvSpPr>
        <p:spPr bwMode="auto">
          <a:xfrm>
            <a:off x="666408" y="4991100"/>
            <a:ext cx="7505992" cy="1174204"/>
          </a:xfrm>
          <a:prstGeom prst="rect">
            <a:avLst/>
          </a:prstGeom>
          <a:solidFill>
            <a:srgbClr val="FFFFFF"/>
          </a:solidFill>
          <a:ln w="9525">
            <a:noFill/>
            <a:miter lim="800000"/>
            <a:headEnd/>
            <a:tailEnd/>
          </a:ln>
        </p:spPr>
        <p:txBody>
          <a:bodyPr>
            <a:prstTxWarp prst="textNoShape">
              <a:avLst/>
            </a:prstTxWarp>
          </a:bodyPr>
          <a:lstStyle/>
          <a:p>
            <a:r>
              <a:rPr lang="ja-JP" altLang="en-US" sz="1400" dirty="0">
                <a:latin typeface="ＭＳ 明朝" charset="-128"/>
                <a:ea typeface="ＭＳ 明朝" charset="-128"/>
                <a:cs typeface="ＭＳ 明朝" charset="-128"/>
              </a:rPr>
              <a:t>連絡先：原　俊彦（はら　としひこ）</a:t>
            </a:r>
          </a:p>
          <a:p>
            <a:r>
              <a:rPr lang="ja-JP" altLang="en-US" sz="1400" dirty="0">
                <a:latin typeface="ＭＳ 明朝" charset="-128"/>
                <a:ea typeface="ＭＳ 明朝" charset="-128"/>
                <a:cs typeface="ＭＳ 明朝" charset="-128"/>
              </a:rPr>
              <a:t>日本医療大学（特任教授）・札幌市立大学（名誉教授）</a:t>
            </a:r>
          </a:p>
          <a:p>
            <a:r>
              <a:rPr lang="ja-JP" altLang="en-US" sz="1400" dirty="0">
                <a:latin typeface="ＭＳ 明朝" charset="-128"/>
                <a:ea typeface="ＭＳ 明朝" charset="-128"/>
                <a:cs typeface="ＭＳ 明朝" charset="-128"/>
              </a:rPr>
              <a:t>連絡先（自宅）：〒</a:t>
            </a:r>
            <a:r>
              <a:rPr lang="en-US" altLang="ja-JP" sz="1400" dirty="0">
                <a:latin typeface="ＭＳ 明朝" charset="-128"/>
                <a:ea typeface="ＭＳ 明朝" charset="-128"/>
                <a:cs typeface="ＭＳ 明朝" charset="-128"/>
              </a:rPr>
              <a:t>007-0834</a:t>
            </a:r>
            <a:r>
              <a:rPr lang="ja-JP" altLang="en-US" sz="1400" dirty="0">
                <a:latin typeface="ＭＳ 明朝" charset="-128"/>
                <a:ea typeface="ＭＳ 明朝" charset="-128"/>
                <a:cs typeface="ＭＳ 明朝" charset="-128"/>
              </a:rPr>
              <a:t>　札幌市東区北</a:t>
            </a:r>
            <a:r>
              <a:rPr lang="en-US" altLang="ja-JP" sz="1400" dirty="0">
                <a:latin typeface="ＭＳ 明朝" charset="-128"/>
                <a:ea typeface="ＭＳ 明朝" charset="-128"/>
                <a:cs typeface="ＭＳ 明朝" charset="-128"/>
              </a:rPr>
              <a:t>34</a:t>
            </a:r>
            <a:r>
              <a:rPr lang="ja-JP" altLang="en-US" sz="1400" dirty="0">
                <a:latin typeface="ＭＳ 明朝" charset="-128"/>
                <a:ea typeface="ＭＳ 明朝" charset="-128"/>
                <a:cs typeface="ＭＳ 明朝" charset="-128"/>
              </a:rPr>
              <a:t>条東</a:t>
            </a:r>
            <a:r>
              <a:rPr lang="en-US" altLang="ja-JP" sz="1400" dirty="0">
                <a:latin typeface="ＭＳ 明朝" charset="-128"/>
                <a:ea typeface="ＭＳ 明朝" charset="-128"/>
                <a:cs typeface="ＭＳ 明朝" charset="-128"/>
              </a:rPr>
              <a:t>19</a:t>
            </a:r>
            <a:r>
              <a:rPr lang="ja-JP" altLang="en-US" sz="1400" dirty="0">
                <a:latin typeface="ＭＳ 明朝" charset="-128"/>
                <a:ea typeface="ＭＳ 明朝" charset="-128"/>
                <a:cs typeface="ＭＳ 明朝" charset="-128"/>
              </a:rPr>
              <a:t>丁目</a:t>
            </a:r>
            <a:r>
              <a:rPr lang="en-US" altLang="ja-JP" sz="1400" dirty="0">
                <a:latin typeface="ＭＳ 明朝" charset="-128"/>
                <a:ea typeface="ＭＳ 明朝" charset="-128"/>
                <a:cs typeface="ＭＳ 明朝" charset="-128"/>
              </a:rPr>
              <a:t>3−7</a:t>
            </a:r>
          </a:p>
          <a:p>
            <a:r>
              <a:rPr lang="ja-JP" altLang="en-US" sz="1400" dirty="0">
                <a:latin typeface="ＭＳ 明朝" charset="-128"/>
                <a:ea typeface="ＭＳ 明朝" charset="-128"/>
                <a:cs typeface="ＭＳ 明朝" charset="-128"/>
              </a:rPr>
              <a:t>電話　</a:t>
            </a:r>
            <a:r>
              <a:rPr lang="en-US" altLang="ja-JP" sz="1400" dirty="0">
                <a:latin typeface="ＭＳ 明朝" charset="-128"/>
                <a:ea typeface="ＭＳ 明朝" charset="-128"/>
                <a:cs typeface="ＭＳ 明朝" charset="-128"/>
              </a:rPr>
              <a:t>090-2077-6027</a:t>
            </a:r>
          </a:p>
          <a:p>
            <a:r>
              <a:rPr lang="en-US" altLang="ja-JP" sz="1400" dirty="0">
                <a:latin typeface="ＭＳ 明朝" charset="-128"/>
                <a:ea typeface="ＭＳ 明朝" charset="-128"/>
                <a:cs typeface="ＭＳ 明朝" charset="-128"/>
              </a:rPr>
              <a:t>E-mail</a:t>
            </a:r>
            <a:r>
              <a:rPr lang="ja-JP" altLang="en-US" sz="1400" dirty="0">
                <a:latin typeface="ＭＳ 明朝" charset="-128"/>
                <a:ea typeface="ＭＳ 明朝" charset="-128"/>
                <a:cs typeface="ＭＳ 明朝" charset="-128"/>
              </a:rPr>
              <a:t>：</a:t>
            </a:r>
            <a:r>
              <a:rPr lang="en-US" altLang="ja-JP" sz="1400" dirty="0" err="1">
                <a:latin typeface="ＭＳ 明朝" charset="-128"/>
                <a:ea typeface="ＭＳ 明朝" charset="-128"/>
                <a:cs typeface="ＭＳ 明朝" charset="-128"/>
              </a:rPr>
              <a:t>t.hara@scu.ac.jp</a:t>
            </a:r>
            <a:r>
              <a:rPr lang="ja-JP" altLang="en-US" sz="1400" dirty="0">
                <a:latin typeface="ＭＳ 明朝" charset="-128"/>
                <a:ea typeface="ＭＳ 明朝" charset="-128"/>
                <a:cs typeface="ＭＳ 明朝" charset="-128"/>
              </a:rPr>
              <a:t>，</a:t>
            </a:r>
            <a:r>
              <a:rPr lang="en-US" altLang="ja-JP" sz="1400" dirty="0">
                <a:latin typeface="ＭＳ 明朝" charset="-128"/>
                <a:ea typeface="ＭＳ 明朝" charset="-128"/>
                <a:cs typeface="ＭＳ 明朝" charset="-128"/>
              </a:rPr>
              <a:t>http://</a:t>
            </a:r>
            <a:r>
              <a:rPr lang="en-US" altLang="ja-JP" sz="1400" dirty="0" err="1">
                <a:latin typeface="ＭＳ 明朝" charset="-128"/>
                <a:ea typeface="ＭＳ 明朝" charset="-128"/>
                <a:cs typeface="ＭＳ 明朝" charset="-128"/>
              </a:rPr>
              <a:t>toshi-hara.jp</a:t>
            </a:r>
            <a:endParaRPr lang="en-US" altLang="ja-JP" sz="1400" dirty="0">
              <a:latin typeface="ＭＳ 明朝" charset="-128"/>
              <a:ea typeface="ＭＳ 明朝" charset="-128"/>
              <a:cs typeface="ＭＳ 明朝" charset="-128"/>
            </a:endParaRPr>
          </a:p>
        </p:txBody>
      </p:sp>
      <p:sp>
        <p:nvSpPr>
          <p:cNvPr id="4" name="スライド番号プレースホルダ 3"/>
          <p:cNvSpPr>
            <a:spLocks noGrp="1"/>
          </p:cNvSpPr>
          <p:nvPr>
            <p:ph type="sldNum" sz="quarter" idx="12"/>
          </p:nvPr>
        </p:nvSpPr>
        <p:spPr/>
        <p:txBody>
          <a:bodyPr/>
          <a:lstStyle/>
          <a:p>
            <a:fld id="{D3093820-E99D-BC49-8911-DFAB2BAF8A4A}" type="slidenum">
              <a:rPr lang="en-US" altLang="ja-JP" smtClean="0"/>
              <a:pPr/>
              <a:t>33</a:t>
            </a:fld>
            <a:endParaRPr lang="en-US" altLang="ja-JP"/>
          </a:p>
        </p:txBody>
      </p:sp>
      <p:sp>
        <p:nvSpPr>
          <p:cNvPr id="5" name="テキスト ボックス 4"/>
          <p:cNvSpPr txBox="1"/>
          <p:nvPr/>
        </p:nvSpPr>
        <p:spPr>
          <a:xfrm>
            <a:off x="3505200" y="4419600"/>
            <a:ext cx="4572000" cy="457200"/>
          </a:xfrm>
          <a:prstGeom prst="rect">
            <a:avLst/>
          </a:prstGeom>
          <a:noFill/>
        </p:spPr>
        <p:txBody>
          <a:bodyPr wrap="square" rtlCol="0">
            <a:spAutoFit/>
          </a:bodyPr>
          <a:lstStyle/>
          <a:p>
            <a:r>
              <a:rPr kumimoji="1" lang="ja-JP" altLang="en-US" dirty="0"/>
              <a:t>ご清聴、ありがとうございました。</a:t>
            </a:r>
          </a:p>
        </p:txBody>
      </p:sp>
      <p:sp>
        <p:nvSpPr>
          <p:cNvPr id="6" name="Rectangle 2"/>
          <p:cNvSpPr>
            <a:spLocks noGrp="1" noChangeArrowheads="1"/>
          </p:cNvSpPr>
          <p:nvPr>
            <p:ph type="title"/>
          </p:nvPr>
        </p:nvSpPr>
        <p:spPr>
          <a:xfrm>
            <a:off x="457200" y="304800"/>
            <a:ext cx="8001000" cy="1216025"/>
          </a:xfrm>
        </p:spPr>
        <p:txBody>
          <a:bodyPr/>
          <a:lstStyle/>
          <a:p>
            <a:pPr eaLnBrk="1" hangingPunct="1">
              <a:lnSpc>
                <a:spcPct val="90000"/>
              </a:lnSpc>
            </a:pPr>
            <a:r>
              <a:rPr lang="ja-JP" altLang="en-US" sz="2800" dirty="0">
                <a:solidFill>
                  <a:schemeClr val="tx1"/>
                </a:solidFill>
                <a:latin typeface="ＭＳ 明朝" charset="-128"/>
                <a:ea typeface="ＭＳ 明朝" charset="-128"/>
                <a:cs typeface="ＭＳ 明朝" charset="-128"/>
              </a:rPr>
              <a:t>参考文献</a:t>
            </a:r>
            <a:br>
              <a:rPr lang="ja-JP" sz="2800" dirty="0">
                <a:solidFill>
                  <a:schemeClr val="tx1"/>
                </a:solidFill>
                <a:latin typeface="ＭＳ 明朝" charset="-128"/>
                <a:ea typeface="ＭＳ 明朝" charset="-128"/>
                <a:cs typeface="ＭＳ 明朝" charset="-128"/>
              </a:rPr>
            </a:br>
            <a:endParaRPr lang="ja-JP" altLang="en-US" sz="2800" dirty="0">
              <a:solidFill>
                <a:schemeClr val="tx1"/>
              </a:solidFill>
              <a:latin typeface="ＭＳ 明朝" charset="-128"/>
              <a:ea typeface="ＭＳ 明朝" charset="-128"/>
              <a:cs typeface="ＭＳ 明朝" charset="-128"/>
            </a:endParaRPr>
          </a:p>
        </p:txBody>
      </p:sp>
      <p:sp>
        <p:nvSpPr>
          <p:cNvPr id="7" name="Text Box 4"/>
          <p:cNvSpPr txBox="1">
            <a:spLocks noChangeArrowheads="1"/>
          </p:cNvSpPr>
          <p:nvPr/>
        </p:nvSpPr>
        <p:spPr bwMode="auto">
          <a:xfrm>
            <a:off x="514152" y="1143000"/>
            <a:ext cx="8153400" cy="2895600"/>
          </a:xfrm>
          <a:prstGeom prst="rect">
            <a:avLst/>
          </a:prstGeom>
          <a:solidFill>
            <a:srgbClr val="FFFFFF"/>
          </a:solidFill>
          <a:ln w="9525">
            <a:noFill/>
            <a:miter lim="800000"/>
            <a:headEnd/>
            <a:tailEnd/>
          </a:ln>
        </p:spPr>
        <p:txBody>
          <a:bodyPr>
            <a:prstTxWarp prst="textNoShape">
              <a:avLst/>
            </a:prstTxWarp>
          </a:bodyPr>
          <a:lstStyle/>
          <a:p>
            <a:pPr eaLnBrk="1" hangingPunct="1"/>
            <a:r>
              <a:rPr lang="ja-JP" altLang="en-US" sz="1600" dirty="0">
                <a:latin typeface="ＭＳ 明朝" charset="-128"/>
                <a:ea typeface="ＭＳ 明朝" charset="-128"/>
                <a:cs typeface="ＭＳ 明朝" charset="-128"/>
              </a:rPr>
              <a:t>大野 晃、</a:t>
            </a:r>
            <a:r>
              <a:rPr lang="en-US" altLang="ja-JP" sz="1600" dirty="0">
                <a:latin typeface="ＭＳ 明朝" charset="-128"/>
                <a:ea typeface="ＭＳ 明朝" charset="-128"/>
                <a:cs typeface="ＭＳ 明朝" charset="-128"/>
              </a:rPr>
              <a:t>2008</a:t>
            </a:r>
            <a:r>
              <a:rPr lang="ja-JP" altLang="en-US" sz="1600" dirty="0">
                <a:latin typeface="ＭＳ 明朝" charset="-128"/>
                <a:ea typeface="ＭＳ 明朝" charset="-128"/>
                <a:cs typeface="ＭＳ 明朝" charset="-128"/>
              </a:rPr>
              <a:t>、</a:t>
            </a:r>
            <a:r>
              <a:rPr lang="en-US" altLang="ja-JP" sz="1600" dirty="0">
                <a:latin typeface="ＭＳ 明朝" charset="-128"/>
                <a:ea typeface="ＭＳ 明朝" charset="-128"/>
                <a:cs typeface="ＭＳ 明朝" charset="-128"/>
              </a:rPr>
              <a:t>『</a:t>
            </a:r>
            <a:r>
              <a:rPr lang="ja-JP" altLang="en-US" sz="1600" dirty="0">
                <a:latin typeface="ＭＳ 明朝" charset="-128"/>
                <a:ea typeface="ＭＳ 明朝" charset="-128"/>
                <a:cs typeface="ＭＳ 明朝" charset="-128"/>
              </a:rPr>
              <a:t>限界集落と地域再生</a:t>
            </a:r>
            <a:r>
              <a:rPr lang="en-US" altLang="ja-JP" sz="1600" dirty="0">
                <a:latin typeface="ＭＳ 明朝" charset="-128"/>
                <a:ea typeface="ＭＳ 明朝" charset="-128"/>
                <a:cs typeface="ＭＳ 明朝" charset="-128"/>
              </a:rPr>
              <a:t>』</a:t>
            </a:r>
            <a:r>
              <a:rPr lang="ja-JP" altLang="en-US" sz="1600" dirty="0">
                <a:latin typeface="ＭＳ 明朝" charset="-128"/>
                <a:ea typeface="ＭＳ 明朝" charset="-128"/>
                <a:cs typeface="ＭＳ 明朝" charset="-128"/>
              </a:rPr>
              <a:t>　北海道新聞社</a:t>
            </a:r>
            <a:endParaRPr lang="en-US" altLang="ja-JP" sz="1600" dirty="0">
              <a:latin typeface="ＭＳ 明朝" charset="-128"/>
              <a:ea typeface="ＭＳ 明朝" charset="-128"/>
              <a:cs typeface="ＭＳ 明朝" charset="-128"/>
            </a:endParaRPr>
          </a:p>
          <a:p>
            <a:pPr eaLnBrk="1" hangingPunct="1"/>
            <a:endParaRPr lang="en-US" altLang="ja-JP" sz="1600" dirty="0">
              <a:latin typeface="ＭＳ 明朝" charset="-128"/>
              <a:ea typeface="ＭＳ 明朝" charset="-128"/>
              <a:cs typeface="ＭＳ 明朝" charset="-128"/>
            </a:endParaRPr>
          </a:p>
          <a:p>
            <a:pPr eaLnBrk="1" hangingPunct="1"/>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人口戦略会議（</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rPr>
              <a:t>2024</a:t>
            </a: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人口戦略会議・公表資料</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地方自治体「持続可能性」分析レポート</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全国</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rPr>
              <a:t>1729</a:t>
            </a: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自治体の持続可能性分析結果リスト</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rPr>
              <a:t>Excel</a:t>
            </a: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版）人口戦略会議　</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rPr>
              <a:t>2024</a:t>
            </a: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年</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rPr>
              <a:t>4</a:t>
            </a: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月</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rPr>
              <a:t>24</a:t>
            </a: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日　</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hlinkClick r:id="rId3"/>
              </a:rPr>
              <a:t>https://</a:t>
            </a:r>
            <a:r>
              <a:rPr lang="en-US" altLang="ja-JP" sz="1400" kern="100" dirty="0" err="1">
                <a:effectLst/>
                <a:latin typeface="Century" panose="02040604050505020304" pitchFamily="18" charset="0"/>
                <a:ea typeface="ＭＳ 明朝" panose="02020609040205080304" pitchFamily="17" charset="-128"/>
                <a:cs typeface="Times New Roman" panose="02020603050405020304" pitchFamily="18" charset="0"/>
                <a:hlinkClick r:id="rId3"/>
              </a:rPr>
              <a:t>www.hit-north.or.jp</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hlinkClick r:id="rId3"/>
              </a:rPr>
              <a:t>/information/2024/04/24/2171/</a:t>
            </a:r>
            <a:endPar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0" indent="0">
              <a:buNone/>
            </a:pPr>
            <a:endPar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0" indent="0">
              <a:buNone/>
            </a:pPr>
            <a:r>
              <a:rPr lang="ja-JP" sz="1400" kern="100" dirty="0">
                <a:effectLst/>
                <a:latin typeface="Century" panose="02040604050505020304" pitchFamily="18" charset="0"/>
                <a:ea typeface="ＭＳ 明朝" panose="02020609040205080304" pitchFamily="17" charset="-128"/>
                <a:cs typeface="Times New Roman" panose="02020603050405020304" pitchFamily="18" charset="0"/>
              </a:rPr>
              <a:t>国立社会保障・人口問題　研究所</a:t>
            </a:r>
            <a:r>
              <a:rPr lang="en-US" sz="14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400" kern="100" dirty="0">
                <a:effectLst/>
                <a:latin typeface="Century" panose="02040604050505020304" pitchFamily="18" charset="0"/>
                <a:ea typeface="ＭＳ 明朝" panose="02020609040205080304" pitchFamily="17" charset="-128"/>
                <a:cs typeface="Times New Roman" panose="02020603050405020304" pitchFamily="18" charset="0"/>
              </a:rPr>
              <a:t>2023 </a:t>
            </a: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sz="1400" kern="100" dirty="0">
                <a:effectLst/>
                <a:latin typeface="Century" panose="02040604050505020304" pitchFamily="18" charset="0"/>
                <a:ea typeface="ＭＳ 明朝" panose="02020609040205080304" pitchFamily="17" charset="-128"/>
                <a:cs typeface="Times New Roman" panose="02020603050405020304" pitchFamily="18" charset="0"/>
              </a:rPr>
              <a:t>『日本の地域別将来推計人口（令和５（</a:t>
            </a:r>
            <a:r>
              <a:rPr lang="en-US" sz="1400" kern="100" dirty="0">
                <a:effectLst/>
                <a:latin typeface="Century" panose="02040604050505020304" pitchFamily="18" charset="0"/>
                <a:ea typeface="ＭＳ 明朝" panose="02020609040205080304" pitchFamily="17" charset="-128"/>
                <a:cs typeface="Times New Roman" panose="02020603050405020304" pitchFamily="18" charset="0"/>
              </a:rPr>
              <a:t>2023</a:t>
            </a:r>
            <a:r>
              <a:rPr lang="ja-JP" sz="1400" kern="100" dirty="0">
                <a:effectLst/>
                <a:latin typeface="Century" panose="02040604050505020304" pitchFamily="18" charset="0"/>
                <a:ea typeface="ＭＳ 明朝" panose="02020609040205080304" pitchFamily="17" charset="-128"/>
                <a:cs typeface="Times New Roman" panose="02020603050405020304" pitchFamily="18" charset="0"/>
              </a:rPr>
              <a:t>）年推計）』</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rPr>
              <a:t>https://</a:t>
            </a:r>
            <a:r>
              <a:rPr lang="en-US" altLang="ja-JP" sz="1400" kern="100" dirty="0" err="1">
                <a:effectLst/>
                <a:latin typeface="Century" panose="02040604050505020304" pitchFamily="18" charset="0"/>
                <a:ea typeface="ＭＳ 明朝" panose="02020609040205080304" pitchFamily="17" charset="-128"/>
                <a:cs typeface="Times New Roman" panose="02020603050405020304" pitchFamily="18" charset="0"/>
              </a:rPr>
              <a:t>www.ipss.go.jp</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rPr>
              <a:t>/pp-</a:t>
            </a:r>
            <a:r>
              <a:rPr lang="en-US" altLang="ja-JP" sz="1400" kern="100" dirty="0" err="1">
                <a:effectLst/>
                <a:latin typeface="Century" panose="02040604050505020304" pitchFamily="18" charset="0"/>
                <a:ea typeface="ＭＳ 明朝" panose="02020609040205080304" pitchFamily="17" charset="-128"/>
                <a:cs typeface="Times New Roman" panose="02020603050405020304" pitchFamily="18" charset="0"/>
              </a:rPr>
              <a:t>shicyoson</a:t>
            </a:r>
            <a:r>
              <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rPr>
              <a:t>/j/shicyoson23/t-</a:t>
            </a:r>
            <a:r>
              <a:rPr lang="en-US" altLang="ja-JP" sz="1400" kern="100" dirty="0" err="1">
                <a:effectLst/>
                <a:latin typeface="Century" panose="02040604050505020304" pitchFamily="18" charset="0"/>
                <a:ea typeface="ＭＳ 明朝" panose="02020609040205080304" pitchFamily="17" charset="-128"/>
                <a:cs typeface="Times New Roman" panose="02020603050405020304" pitchFamily="18" charset="0"/>
              </a:rPr>
              <a:t>page.asp</a:t>
            </a:r>
            <a:br>
              <a:rPr kumimoji="0" lang="en-US" altLang="ja-JP" sz="1400" dirty="0">
                <a:latin typeface="ＭＳ 明朝" charset="-128"/>
                <a:ea typeface="ＭＳ 明朝" charset="-128"/>
                <a:cs typeface="ＭＳ 明朝" charset="-128"/>
              </a:rPr>
            </a:br>
            <a:endParaRPr kumimoji="0" lang="en-US" altLang="ja-JP" sz="1400" dirty="0">
              <a:latin typeface="ＭＳ 明朝" charset="-128"/>
              <a:ea typeface="ＭＳ 明朝" charset="-128"/>
              <a:cs typeface="ＭＳ 明朝" charset="-128"/>
            </a:endParaRPr>
          </a:p>
          <a:p>
            <a:r>
              <a:rPr kumimoji="0" lang="ja-JP" altLang="en-US" sz="1400" dirty="0">
                <a:latin typeface="ＭＳ 明朝" charset="-128"/>
                <a:ea typeface="ＭＳ 明朝" charset="-128"/>
                <a:cs typeface="ＭＳ 明朝" charset="-128"/>
              </a:rPr>
              <a:t>原俊彦ほか（</a:t>
            </a:r>
            <a:r>
              <a:rPr kumimoji="0" lang="en-US" altLang="ja-JP" sz="1400" dirty="0">
                <a:latin typeface="ＭＳ 明朝" charset="-128"/>
                <a:ea typeface="ＭＳ 明朝" charset="-128"/>
                <a:cs typeface="ＭＳ 明朝" charset="-128"/>
              </a:rPr>
              <a:t>2021</a:t>
            </a:r>
            <a:r>
              <a:rPr kumimoji="0" lang="ja-JP" altLang="en-US" sz="1400" dirty="0">
                <a:latin typeface="ＭＳ 明朝" charset="-128"/>
                <a:ea typeface="ＭＳ 明朝" charset="-128"/>
                <a:cs typeface="ＭＳ 明朝" charset="-128"/>
              </a:rPr>
              <a:t>）</a:t>
            </a:r>
            <a:r>
              <a:rPr kumimoji="0" lang="en-US" altLang="ja-JP" sz="1400" dirty="0">
                <a:latin typeface="ＭＳ 明朝" charset="-128"/>
                <a:ea typeface="ＭＳ 明朝" charset="-128"/>
                <a:cs typeface="ＭＳ 明朝" charset="-128"/>
              </a:rPr>
              <a:t>『</a:t>
            </a:r>
            <a:r>
              <a:rPr kumimoji="0" lang="ja-JP" altLang="en-US" sz="1400" dirty="0">
                <a:latin typeface="ＭＳ 明朝" charset="-128"/>
                <a:ea typeface="ＭＳ 明朝" charset="-128"/>
                <a:cs typeface="ＭＳ 明朝" charset="-128"/>
              </a:rPr>
              <a:t>特集：サピエンス減少－人類史の折り返し点</a:t>
            </a:r>
            <a:r>
              <a:rPr kumimoji="0" lang="en-US" altLang="ja-JP" sz="1400" dirty="0">
                <a:latin typeface="ＭＳ 明朝" charset="-128"/>
                <a:ea typeface="ＭＳ 明朝" charset="-128"/>
                <a:cs typeface="ＭＳ 明朝" charset="-128"/>
              </a:rPr>
              <a:t>』</a:t>
            </a:r>
            <a:r>
              <a:rPr kumimoji="0" lang="ja-JP" altLang="en-US" sz="1400" dirty="0">
                <a:latin typeface="ＭＳ 明朝" charset="-128"/>
                <a:ea typeface="ＭＳ 明朝" charset="-128"/>
                <a:cs typeface="ＭＳ 明朝" charset="-128"/>
              </a:rPr>
              <a:t>　雑誌</a:t>
            </a:r>
            <a:r>
              <a:rPr kumimoji="0" lang="en-US" altLang="ja-JP" sz="1400" dirty="0">
                <a:latin typeface="ＭＳ 明朝" charset="-128"/>
                <a:ea typeface="ＭＳ 明朝" charset="-128"/>
                <a:cs typeface="ＭＳ 明朝" charset="-128"/>
              </a:rPr>
              <a:t>『</a:t>
            </a:r>
            <a:r>
              <a:rPr kumimoji="0" lang="ja-JP" altLang="en-US" sz="1400" dirty="0">
                <a:latin typeface="ＭＳ 明朝" charset="-128"/>
                <a:ea typeface="ＭＳ 明朝" charset="-128"/>
                <a:cs typeface="ＭＳ 明朝" charset="-128"/>
              </a:rPr>
              <a:t>世界</a:t>
            </a:r>
            <a:r>
              <a:rPr kumimoji="0" lang="en-US" altLang="ja-JP" sz="1400" dirty="0">
                <a:latin typeface="ＭＳ 明朝" charset="-128"/>
                <a:ea typeface="ＭＳ 明朝" charset="-128"/>
                <a:cs typeface="ＭＳ 明朝" charset="-128"/>
              </a:rPr>
              <a:t>』2021</a:t>
            </a:r>
            <a:r>
              <a:rPr kumimoji="0" lang="ja-JP" altLang="en-US" sz="1400" dirty="0">
                <a:latin typeface="ＭＳ 明朝" charset="-128"/>
                <a:ea typeface="ＭＳ 明朝" charset="-128"/>
                <a:cs typeface="ＭＳ 明朝" charset="-128"/>
              </a:rPr>
              <a:t>年</a:t>
            </a:r>
            <a:r>
              <a:rPr kumimoji="0" lang="en-US" altLang="ja-JP" sz="1400" dirty="0">
                <a:latin typeface="ＭＳ 明朝" charset="-128"/>
                <a:ea typeface="ＭＳ 明朝" charset="-128"/>
                <a:cs typeface="ＭＳ 明朝" charset="-128"/>
              </a:rPr>
              <a:t>8</a:t>
            </a:r>
            <a:r>
              <a:rPr kumimoji="0" lang="ja-JP" altLang="en-US" sz="1400" dirty="0">
                <a:latin typeface="ＭＳ 明朝" charset="-128"/>
                <a:ea typeface="ＭＳ 明朝" charset="-128"/>
                <a:cs typeface="ＭＳ 明朝" charset="-128"/>
              </a:rPr>
              <a:t>月号</a:t>
            </a:r>
            <a:endParaRPr kumimoji="0" lang="en-US" altLang="ja-JP" sz="1400" dirty="0">
              <a:latin typeface="ＭＳ 明朝" charset="-128"/>
              <a:ea typeface="ＭＳ 明朝" charset="-128"/>
              <a:cs typeface="ＭＳ 明朝" charset="-128"/>
            </a:endParaRPr>
          </a:p>
          <a:p>
            <a:pPr marL="0" indent="0">
              <a:buNone/>
            </a:pPr>
            <a:endParaRPr kumimoji="0" lang="en-US" altLang="ja-JP" sz="1400" dirty="0">
              <a:latin typeface="ＭＳ 明朝" charset="-128"/>
              <a:ea typeface="ＭＳ 明朝" charset="-128"/>
              <a:cs typeface="ＭＳ 明朝" charset="-128"/>
            </a:endParaRPr>
          </a:p>
          <a:p>
            <a:r>
              <a:rPr kumimoji="0" lang="ja-JP" altLang="en-US" sz="1400" dirty="0">
                <a:latin typeface="ＭＳ 明朝" charset="-128"/>
                <a:ea typeface="ＭＳ 明朝" charset="-128"/>
                <a:cs typeface="ＭＳ 明朝" charset="-128"/>
              </a:rPr>
              <a:t>原俊彦（</a:t>
            </a:r>
            <a:r>
              <a:rPr kumimoji="0" lang="en-US" altLang="ja-JP" sz="1400" dirty="0">
                <a:latin typeface="ＭＳ 明朝" charset="-128"/>
                <a:ea typeface="ＭＳ 明朝" charset="-128"/>
                <a:cs typeface="ＭＳ 明朝" charset="-128"/>
              </a:rPr>
              <a:t>2023</a:t>
            </a:r>
            <a:r>
              <a:rPr kumimoji="0" lang="ja-JP" altLang="en-US" sz="1400" dirty="0">
                <a:latin typeface="ＭＳ 明朝" charset="-128"/>
                <a:ea typeface="ＭＳ 明朝" charset="-128"/>
                <a:cs typeface="ＭＳ 明朝" charset="-128"/>
              </a:rPr>
              <a:t>）岩波新書</a:t>
            </a:r>
            <a:r>
              <a:rPr kumimoji="0" lang="en-US" altLang="ja-JP" sz="1400" dirty="0">
                <a:latin typeface="ＭＳ 明朝" charset="-128"/>
                <a:ea typeface="ＭＳ 明朝" charset="-128"/>
                <a:cs typeface="ＭＳ 明朝" charset="-128"/>
              </a:rPr>
              <a:t>『</a:t>
            </a:r>
            <a:r>
              <a:rPr kumimoji="0" lang="ja-JP" altLang="en-US" sz="1400" dirty="0">
                <a:latin typeface="ＭＳ 明朝" charset="-128"/>
                <a:ea typeface="ＭＳ 明朝" charset="-128"/>
                <a:cs typeface="ＭＳ 明朝" charset="-128"/>
              </a:rPr>
              <a:t>サピエンス減少－縮減する未来の課題を探る</a:t>
            </a:r>
            <a:r>
              <a:rPr kumimoji="0" lang="en-US" altLang="ja-JP" sz="1400" dirty="0">
                <a:latin typeface="ＭＳ 明朝" charset="-128"/>
                <a:ea typeface="ＭＳ 明朝" charset="-128"/>
                <a:cs typeface="ＭＳ 明朝" charset="-128"/>
              </a:rPr>
              <a:t>』</a:t>
            </a:r>
            <a:r>
              <a:rPr kumimoji="0" lang="ja-JP" altLang="en-US" sz="1400" dirty="0">
                <a:latin typeface="ＭＳ 明朝" charset="-128"/>
                <a:ea typeface="ＭＳ 明朝" charset="-128"/>
                <a:cs typeface="ＭＳ 明朝" charset="-128"/>
              </a:rPr>
              <a:t>　</a:t>
            </a:r>
            <a:r>
              <a:rPr kumimoji="0" lang="en-US" altLang="ja-JP" sz="1400" dirty="0">
                <a:latin typeface="ＭＳ 明朝" charset="-128"/>
                <a:ea typeface="ＭＳ 明朝" charset="-128"/>
                <a:cs typeface="ＭＳ 明朝" charset="-128"/>
              </a:rPr>
              <a:t>2023</a:t>
            </a:r>
            <a:r>
              <a:rPr kumimoji="0" lang="ja-JP" altLang="en-US" sz="1400" dirty="0">
                <a:latin typeface="ＭＳ 明朝" charset="-128"/>
                <a:ea typeface="ＭＳ 明朝" charset="-128"/>
                <a:cs typeface="ＭＳ 明朝" charset="-128"/>
              </a:rPr>
              <a:t>年</a:t>
            </a:r>
            <a:r>
              <a:rPr kumimoji="0" lang="en-US" altLang="ja-JP" sz="1400" dirty="0">
                <a:latin typeface="ＭＳ 明朝" charset="-128"/>
                <a:ea typeface="ＭＳ 明朝" charset="-128"/>
                <a:cs typeface="ＭＳ 明朝" charset="-128"/>
              </a:rPr>
              <a:t>3</a:t>
            </a:r>
            <a:r>
              <a:rPr kumimoji="0" lang="ja-JP" altLang="en-US" sz="1400" dirty="0">
                <a:latin typeface="ＭＳ 明朝" charset="-128"/>
                <a:ea typeface="ＭＳ 明朝" charset="-128"/>
                <a:cs typeface="ＭＳ 明朝" charset="-128"/>
              </a:rPr>
              <a:t>月</a:t>
            </a:r>
            <a:r>
              <a:rPr kumimoji="0" lang="en-US" altLang="ja-JP" sz="1400" dirty="0">
                <a:latin typeface="ＭＳ 明朝" charset="-128"/>
                <a:ea typeface="ＭＳ 明朝" charset="-128"/>
                <a:cs typeface="ＭＳ 明朝" charset="-128"/>
              </a:rPr>
              <a:t>17</a:t>
            </a:r>
            <a:r>
              <a:rPr kumimoji="0" lang="ja-JP" altLang="en-US" sz="1400" dirty="0">
                <a:latin typeface="ＭＳ 明朝" charset="-128"/>
                <a:ea typeface="ＭＳ 明朝" charset="-128"/>
                <a:cs typeface="ＭＳ 明朝" charset="-128"/>
              </a:rPr>
              <a:t>日刊　</a:t>
            </a:r>
            <a:endParaRPr kumimoji="0" lang="en-US" altLang="ja-JP" sz="1400" dirty="0">
              <a:latin typeface="ＭＳ 明朝" charset="-128"/>
              <a:ea typeface="ＭＳ 明朝" charset="-128"/>
              <a:cs typeface="ＭＳ 明朝" charset="-128"/>
            </a:endParaRPr>
          </a:p>
          <a:p>
            <a:pPr marL="0" indent="0">
              <a:buNone/>
            </a:pPr>
            <a:endParaRPr kumimoji="0" lang="en-US" altLang="ja-JP" sz="1400" dirty="0">
              <a:latin typeface="ＭＳ 明朝" charset="-128"/>
              <a:ea typeface="ＭＳ 明朝" charset="-128"/>
              <a:cs typeface="ＭＳ 明朝" charset="-128"/>
            </a:endParaRPr>
          </a:p>
          <a:p>
            <a:pPr marL="0" indent="0">
              <a:buNone/>
            </a:pPr>
            <a:r>
              <a:rPr kumimoji="0" lang="ja-JP" altLang="en-US" sz="1400" dirty="0">
                <a:latin typeface="ＭＳ 明朝" charset="-128"/>
                <a:ea typeface="ＭＳ 明朝" charset="-128"/>
                <a:cs typeface="ＭＳ 明朝" charset="-128"/>
              </a:rPr>
              <a:t>北海道新聞（</a:t>
            </a:r>
            <a:r>
              <a:rPr kumimoji="0" lang="en-US" altLang="ja-JP" sz="1400" dirty="0">
                <a:latin typeface="ＭＳ 明朝" charset="-128"/>
                <a:ea typeface="ＭＳ 明朝" charset="-128"/>
                <a:cs typeface="ＭＳ 明朝" charset="-128"/>
              </a:rPr>
              <a:t>2024</a:t>
            </a:r>
            <a:r>
              <a:rPr kumimoji="0" lang="ja-JP" altLang="en-US" sz="1400" dirty="0">
                <a:latin typeface="ＭＳ 明朝" charset="-128"/>
                <a:ea typeface="ＭＳ 明朝" charset="-128"/>
                <a:cs typeface="ＭＳ 明朝" charset="-128"/>
              </a:rPr>
              <a:t>）「止められぬ若者流出　道内</a:t>
            </a:r>
            <a:r>
              <a:rPr kumimoji="0" lang="en-US" altLang="ja-JP" sz="1400" dirty="0">
                <a:latin typeface="ＭＳ 明朝" charset="-128"/>
                <a:ea typeface="ＭＳ 明朝" charset="-128"/>
                <a:cs typeface="ＭＳ 明朝" charset="-128"/>
              </a:rPr>
              <a:t>117</a:t>
            </a:r>
            <a:r>
              <a:rPr kumimoji="0" lang="ja-JP" altLang="en-US" sz="1400" dirty="0">
                <a:latin typeface="ＭＳ 明朝" charset="-128"/>
                <a:ea typeface="ＭＳ 明朝" charset="-128"/>
                <a:cs typeface="ＭＳ 明朝" charset="-128"/>
              </a:rPr>
              <a:t>市町村「消滅可能性」「国が一極集中是正を」」朝刊</a:t>
            </a:r>
            <a:r>
              <a:rPr kumimoji="0" lang="en-US" altLang="ja-JP" sz="1400" dirty="0">
                <a:latin typeface="ＭＳ 明朝" charset="-128"/>
                <a:ea typeface="ＭＳ 明朝" charset="-128"/>
                <a:cs typeface="ＭＳ 明朝" charset="-128"/>
              </a:rPr>
              <a:t>2024</a:t>
            </a:r>
            <a:r>
              <a:rPr kumimoji="0" lang="ja-JP" altLang="en-US" sz="1400" dirty="0">
                <a:latin typeface="ＭＳ 明朝" charset="-128"/>
                <a:ea typeface="ＭＳ 明朝" charset="-128"/>
                <a:cs typeface="ＭＳ 明朝" charset="-128"/>
              </a:rPr>
              <a:t>年</a:t>
            </a:r>
            <a:r>
              <a:rPr kumimoji="0" lang="en-US" altLang="ja-JP" sz="1400" dirty="0">
                <a:latin typeface="ＭＳ 明朝" charset="-128"/>
                <a:ea typeface="ＭＳ 明朝" charset="-128"/>
                <a:cs typeface="ＭＳ 明朝" charset="-128"/>
              </a:rPr>
              <a:t>4</a:t>
            </a:r>
            <a:r>
              <a:rPr kumimoji="0" lang="ja-JP" altLang="en-US" sz="1400" dirty="0">
                <a:latin typeface="ＭＳ 明朝" charset="-128"/>
                <a:ea typeface="ＭＳ 明朝" charset="-128"/>
                <a:cs typeface="ＭＳ 明朝" charset="-128"/>
              </a:rPr>
              <a:t>月</a:t>
            </a:r>
            <a:r>
              <a:rPr kumimoji="0" lang="en-US" altLang="ja-JP" sz="1400" dirty="0">
                <a:latin typeface="ＭＳ 明朝" charset="-128"/>
                <a:ea typeface="ＭＳ 明朝" charset="-128"/>
                <a:cs typeface="ＭＳ 明朝" charset="-128"/>
              </a:rPr>
              <a:t>24</a:t>
            </a:r>
            <a:r>
              <a:rPr kumimoji="0" lang="ja-JP" altLang="en-US" sz="1400" dirty="0">
                <a:latin typeface="ＭＳ 明朝" charset="-128"/>
                <a:ea typeface="ＭＳ 明朝" charset="-128"/>
                <a:cs typeface="ＭＳ 明朝" charset="-128"/>
              </a:rPr>
              <a:t>日</a:t>
            </a:r>
          </a:p>
          <a:p>
            <a:pPr marL="0" indent="0">
              <a:buNone/>
            </a:pPr>
            <a:endParaRPr kumimoji="0" lang="en-US" altLang="ja-JP" sz="1400" dirty="0">
              <a:latin typeface="ＭＳ 明朝" charset="-128"/>
              <a:ea typeface="ＭＳ 明朝" charset="-128"/>
              <a:cs typeface="ＭＳ 明朝" charset="-128"/>
            </a:endParaRPr>
          </a:p>
          <a:p>
            <a:pPr marL="0" indent="0">
              <a:buNone/>
            </a:pPr>
            <a:endParaRPr kumimoji="0" lang="en-US" altLang="ja-JP" sz="1400" dirty="0">
              <a:latin typeface="ＭＳ 明朝" charset="-128"/>
              <a:ea typeface="ＭＳ 明朝" charset="-128"/>
              <a:cs typeface="ＭＳ 明朝"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0D22523-F4AC-CB43-7CBF-B56DB72AFCCA}"/>
              </a:ext>
            </a:extLst>
          </p:cNvPr>
          <p:cNvSpPr>
            <a:spLocks noGrp="1"/>
          </p:cNvSpPr>
          <p:nvPr>
            <p:ph type="title"/>
          </p:nvPr>
        </p:nvSpPr>
        <p:spPr>
          <a:xfrm>
            <a:off x="574675" y="304800"/>
            <a:ext cx="8001000" cy="1216025"/>
          </a:xfrm>
        </p:spPr>
        <p:txBody>
          <a:bodyPr anchor="ctr" anchorCtr="0"/>
          <a:lstStyle/>
          <a:p>
            <a:r>
              <a:rPr lang="ja-JP" altLang="en-US" sz="3200" dirty="0"/>
              <a:t>人口戦略会議の「消滅可能性自治体」</a:t>
            </a:r>
            <a:endParaRPr lang="en-US" sz="3200" dirty="0"/>
          </a:p>
        </p:txBody>
      </p:sp>
      <p:pic>
        <p:nvPicPr>
          <p:cNvPr id="7" name="図 6" descr="グラフィカル ユーザー インターフェイス, Web サイト&#10;&#10;自動的に生成された説明">
            <a:extLst>
              <a:ext uri="{FF2B5EF4-FFF2-40B4-BE49-F238E27FC236}">
                <a16:creationId xmlns:a16="http://schemas.microsoft.com/office/drawing/2014/main" id="{04C743D1-7EC5-94E6-0D6F-E017434B2F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040" y="1792100"/>
            <a:ext cx="4660532" cy="3996407"/>
          </a:xfrm>
          <a:prstGeom prst="rect">
            <a:avLst/>
          </a:prstGeom>
          <a:noFill/>
        </p:spPr>
      </p:pic>
      <p:sp>
        <p:nvSpPr>
          <p:cNvPr id="14" name="Content Placeholder 3">
            <a:extLst>
              <a:ext uri="{FF2B5EF4-FFF2-40B4-BE49-F238E27FC236}">
                <a16:creationId xmlns:a16="http://schemas.microsoft.com/office/drawing/2014/main" id="{1DB5CD66-0ADF-5990-EB7B-A95C6B122330}"/>
              </a:ext>
            </a:extLst>
          </p:cNvPr>
          <p:cNvSpPr>
            <a:spLocks noGrp="1"/>
          </p:cNvSpPr>
          <p:nvPr>
            <p:ph sz="half" idx="2"/>
          </p:nvPr>
        </p:nvSpPr>
        <p:spPr>
          <a:xfrm>
            <a:off x="5056068" y="1772816"/>
            <a:ext cx="3879536" cy="4426735"/>
          </a:xfrm>
          <a:solidFill>
            <a:schemeClr val="bg1"/>
          </a:solidFill>
        </p:spPr>
        <p:txBody>
          <a:bodyPr/>
          <a:lstStyle/>
          <a:p>
            <a:r>
              <a:rPr lang="ja-JP" altLang="en-US" sz="2000" dirty="0"/>
              <a:t>「消滅可能性自治体」＝子どもを産む中心の年代となる</a:t>
            </a:r>
            <a:r>
              <a:rPr lang="en-US" altLang="ja-JP" sz="2000" dirty="0"/>
              <a:t>20</a:t>
            </a:r>
            <a:r>
              <a:rPr lang="ja-JP" altLang="en-US" sz="2000" dirty="0"/>
              <a:t>～</a:t>
            </a:r>
            <a:r>
              <a:rPr lang="en-US" altLang="ja-JP" sz="2000" dirty="0"/>
              <a:t>39</a:t>
            </a:r>
            <a:r>
              <a:rPr lang="ja-JP" altLang="en-US" sz="2000" dirty="0"/>
              <a:t>歳の女性が</a:t>
            </a:r>
            <a:r>
              <a:rPr lang="en-US" altLang="ja-JP" sz="2000" dirty="0"/>
              <a:t>20</a:t>
            </a:r>
            <a:r>
              <a:rPr lang="ja-JP" altLang="en-US" sz="2000" dirty="0"/>
              <a:t>年から</a:t>
            </a:r>
            <a:r>
              <a:rPr lang="en-US" altLang="ja-JP" sz="2000" dirty="0"/>
              <a:t>50</a:t>
            </a:r>
            <a:r>
              <a:rPr lang="ja-JP" altLang="en-US" sz="2000" dirty="0"/>
              <a:t>年までに</a:t>
            </a:r>
            <a:r>
              <a:rPr lang="en-US" altLang="ja-JP" sz="2000" dirty="0"/>
              <a:t>50</a:t>
            </a:r>
            <a:r>
              <a:rPr lang="ja-JP" altLang="en-US" sz="2000" dirty="0"/>
              <a:t>％以上減ると推計される自治体。</a:t>
            </a:r>
            <a:endParaRPr lang="en-US" altLang="ja-JP" sz="2000" dirty="0"/>
          </a:p>
          <a:p>
            <a:r>
              <a:rPr lang="ja-JP" altLang="en-US" sz="2000" dirty="0"/>
              <a:t>道内は</a:t>
            </a:r>
            <a:r>
              <a:rPr lang="en-US" altLang="ja-JP" sz="2000" dirty="0"/>
              <a:t>179</a:t>
            </a:r>
            <a:r>
              <a:rPr lang="ja-JP" altLang="en-US" sz="2000" dirty="0"/>
              <a:t>市町村の</a:t>
            </a:r>
            <a:r>
              <a:rPr lang="en-US" altLang="ja-JP" sz="2000" dirty="0"/>
              <a:t>65</a:t>
            </a:r>
            <a:r>
              <a:rPr lang="ja-JP" altLang="en-US" sz="2000" dirty="0"/>
              <a:t>％超が該当、全国的に人口減少が著しい地域とされた。</a:t>
            </a:r>
            <a:endParaRPr lang="en-US" altLang="ja-JP" sz="2000" dirty="0"/>
          </a:p>
          <a:p>
            <a:r>
              <a:rPr lang="ja-JP" altLang="en-US" sz="2000" dirty="0"/>
              <a:t>特に人口減が深刻で「自然減と社会減の両方の対策が極めて必要」＝全国</a:t>
            </a:r>
            <a:r>
              <a:rPr lang="en-US" altLang="ja-JP" sz="2000" dirty="0"/>
              <a:t>23</a:t>
            </a:r>
            <a:r>
              <a:rPr lang="ja-JP" altLang="en-US" sz="2000" dirty="0"/>
              <a:t>自治体（道内からは当別町と歌志内市）</a:t>
            </a:r>
            <a:endParaRPr lang="en-US" sz="2000" dirty="0"/>
          </a:p>
        </p:txBody>
      </p:sp>
      <p:sp>
        <p:nvSpPr>
          <p:cNvPr id="10" name="テキスト ボックス 9">
            <a:extLst>
              <a:ext uri="{FF2B5EF4-FFF2-40B4-BE49-F238E27FC236}">
                <a16:creationId xmlns:a16="http://schemas.microsoft.com/office/drawing/2014/main" id="{37DE4BB2-F1DF-477F-9432-0BEBB30CD7BD}"/>
              </a:ext>
            </a:extLst>
          </p:cNvPr>
          <p:cNvSpPr txBox="1"/>
          <p:nvPr/>
        </p:nvSpPr>
        <p:spPr>
          <a:xfrm>
            <a:off x="748731" y="5635797"/>
            <a:ext cx="3953151" cy="400110"/>
          </a:xfrm>
          <a:prstGeom prst="rect">
            <a:avLst/>
          </a:prstGeom>
          <a:noFill/>
        </p:spPr>
        <p:txBody>
          <a:bodyPr wrap="square" rtlCol="0">
            <a:spAutoFit/>
          </a:bodyPr>
          <a:lstStyle/>
          <a:p>
            <a:r>
              <a:rPr lang="en-US" altLang="ja-JP" sz="2000" dirty="0"/>
              <a:t>2024</a:t>
            </a:r>
            <a:r>
              <a:rPr lang="ja-JP" altLang="en-US" sz="2000" dirty="0"/>
              <a:t>年</a:t>
            </a:r>
            <a:r>
              <a:rPr lang="en-US" altLang="ja-JP" sz="2000" dirty="0"/>
              <a:t>4</a:t>
            </a:r>
            <a:r>
              <a:rPr lang="ja-JP" altLang="en-US" sz="2000" dirty="0"/>
              <a:t>月</a:t>
            </a:r>
            <a:r>
              <a:rPr lang="en-US" altLang="ja-JP" sz="2000" dirty="0"/>
              <a:t>24</a:t>
            </a:r>
            <a:r>
              <a:rPr lang="ja-JP" altLang="en-US" sz="2000" dirty="0"/>
              <a:t>日北海道新聞・朝刊</a:t>
            </a:r>
            <a:endParaRPr lang="en-US" sz="2000" dirty="0"/>
          </a:p>
        </p:txBody>
      </p:sp>
    </p:spTree>
    <p:extLst>
      <p:ext uri="{BB962C8B-B14F-4D97-AF65-F5344CB8AC3E}">
        <p14:creationId xmlns:p14="http://schemas.microsoft.com/office/powerpoint/2010/main" val="2363125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E679AC-C7C3-2301-6777-BFE78399EB6E}"/>
              </a:ext>
            </a:extLst>
          </p:cNvPr>
          <p:cNvSpPr>
            <a:spLocks noGrp="1"/>
          </p:cNvSpPr>
          <p:nvPr>
            <p:ph type="title"/>
          </p:nvPr>
        </p:nvSpPr>
        <p:spPr/>
        <p:txBody>
          <a:bodyPr anchor="ctr" anchorCtr="0"/>
          <a:lstStyle/>
          <a:p>
            <a:r>
              <a:rPr lang="ja-JP" altLang="en-US" dirty="0"/>
              <a:t>表１：</a:t>
            </a:r>
            <a:r>
              <a:rPr lang="ja-JP" altLang="en-US" sz="3200" dirty="0"/>
              <a:t>分析対象地域の消滅可能性リスト</a:t>
            </a:r>
            <a:endParaRPr lang="en-US" dirty="0"/>
          </a:p>
        </p:txBody>
      </p:sp>
      <p:sp>
        <p:nvSpPr>
          <p:cNvPr id="4" name="コンテンツ プレースホルダー 3">
            <a:extLst>
              <a:ext uri="{FF2B5EF4-FFF2-40B4-BE49-F238E27FC236}">
                <a16:creationId xmlns:a16="http://schemas.microsoft.com/office/drawing/2014/main" id="{BEBEF817-E34E-6D68-7072-6C4B3EC78FC0}"/>
              </a:ext>
            </a:extLst>
          </p:cNvPr>
          <p:cNvSpPr>
            <a:spLocks noGrp="1"/>
          </p:cNvSpPr>
          <p:nvPr>
            <p:ph sz="half" idx="2"/>
          </p:nvPr>
        </p:nvSpPr>
        <p:spPr>
          <a:xfrm>
            <a:off x="5868144" y="1588094"/>
            <a:ext cx="3096344" cy="4254243"/>
          </a:xfrm>
        </p:spPr>
        <p:txBody>
          <a:bodyPr/>
          <a:lstStyle/>
          <a:p>
            <a:pPr marL="0" indent="0">
              <a:buNone/>
            </a:pPr>
            <a:r>
              <a:rPr lang="ja-JP" altLang="en-US" dirty="0"/>
              <a:t>該当：小樽市</a:t>
            </a:r>
            <a:r>
              <a:rPr lang="en-US" altLang="ja-JP" dirty="0"/>
              <a:t>-60.6 %</a:t>
            </a:r>
            <a:r>
              <a:rPr lang="ja-JP" altLang="en-US" dirty="0"/>
              <a:t>・美唄市</a:t>
            </a:r>
            <a:r>
              <a:rPr lang="en-US" altLang="ja-JP" dirty="0"/>
              <a:t>-70.0 %</a:t>
            </a:r>
            <a:r>
              <a:rPr lang="ja-JP" altLang="en-US" dirty="0"/>
              <a:t>・砂川市</a:t>
            </a:r>
            <a:r>
              <a:rPr lang="en-US" altLang="ja-JP" dirty="0"/>
              <a:t>-56 .2 %</a:t>
            </a:r>
            <a:r>
              <a:rPr lang="ja-JP" altLang="en-US" dirty="0"/>
              <a:t>・当別町</a:t>
            </a:r>
            <a:r>
              <a:rPr lang="en-US" altLang="ja-JP" dirty="0"/>
              <a:t>72.3%</a:t>
            </a:r>
          </a:p>
          <a:p>
            <a:pPr marL="0" indent="0">
              <a:buNone/>
            </a:pPr>
            <a:r>
              <a:rPr lang="ja-JP" altLang="en-US" sz="2400" dirty="0"/>
              <a:t>＊前回に比べ悪化：砂川市のみ</a:t>
            </a:r>
            <a:endParaRPr lang="en-US" altLang="ja-JP" sz="2400" dirty="0"/>
          </a:p>
          <a:p>
            <a:pPr marL="0" indent="0">
              <a:buNone/>
            </a:pPr>
            <a:r>
              <a:rPr lang="ja-JP" altLang="en-US" sz="2400" dirty="0"/>
              <a:t>＊封鎖人口（移動なし）でも該当：当別町のみ</a:t>
            </a:r>
            <a:endParaRPr lang="en-US" sz="2400" dirty="0"/>
          </a:p>
        </p:txBody>
      </p:sp>
      <p:pic>
        <p:nvPicPr>
          <p:cNvPr id="8" name="コンテンツ プレースホルダー 7">
            <a:extLst>
              <a:ext uri="{FF2B5EF4-FFF2-40B4-BE49-F238E27FC236}">
                <a16:creationId xmlns:a16="http://schemas.microsoft.com/office/drawing/2014/main" id="{ED1D2B95-A216-EBFB-5A7F-7EEAA02B5B1D}"/>
              </a:ext>
            </a:extLst>
          </p:cNvPr>
          <p:cNvPicPr>
            <a:picLocks noGrp="1" noChangeAspect="1"/>
          </p:cNvPicPr>
          <p:nvPr>
            <p:ph sz="half" idx="1"/>
          </p:nvPr>
        </p:nvPicPr>
        <p:blipFill>
          <a:blip r:embed="rId2"/>
          <a:stretch>
            <a:fillRect/>
          </a:stretch>
        </p:blipFill>
        <p:spPr>
          <a:xfrm>
            <a:off x="395536" y="1757693"/>
            <a:ext cx="5293412" cy="4058282"/>
          </a:xfrm>
          <a:prstGeom prst="rect">
            <a:avLst/>
          </a:prstGeom>
          <a:solidFill>
            <a:schemeClr val="bg1"/>
          </a:solidFill>
        </p:spPr>
      </p:pic>
      <p:sp>
        <p:nvSpPr>
          <p:cNvPr id="3" name="テキスト ボックス 2">
            <a:extLst>
              <a:ext uri="{FF2B5EF4-FFF2-40B4-BE49-F238E27FC236}">
                <a16:creationId xmlns:a16="http://schemas.microsoft.com/office/drawing/2014/main" id="{7A50EF89-5E53-1E98-A037-758CFAAAD629}"/>
              </a:ext>
            </a:extLst>
          </p:cNvPr>
          <p:cNvSpPr txBox="1"/>
          <p:nvPr/>
        </p:nvSpPr>
        <p:spPr>
          <a:xfrm>
            <a:off x="574675" y="5842337"/>
            <a:ext cx="8258940" cy="1015663"/>
          </a:xfrm>
          <a:prstGeom prst="rect">
            <a:avLst/>
          </a:prstGeom>
          <a:solidFill>
            <a:schemeClr val="bg1"/>
          </a:solidFill>
        </p:spPr>
        <p:txBody>
          <a:bodyPr wrap="square" rtlCol="0">
            <a:spAutoFit/>
          </a:bodyPr>
          <a:lstStyle/>
          <a:p>
            <a:r>
              <a:rPr lang="ja-JP" altLang="en-US" sz="2000" dirty="0"/>
              <a:t>注：前回（</a:t>
            </a:r>
            <a:r>
              <a:rPr lang="en-US" altLang="ja-JP" sz="2000" dirty="0"/>
              <a:t>10</a:t>
            </a:r>
            <a:r>
              <a:rPr lang="ja-JP" altLang="en-US" sz="2000" dirty="0"/>
              <a:t>年前の消滅可能性都市の時の減少率からの変化</a:t>
            </a:r>
            <a:endParaRPr lang="en-US" altLang="ja-JP" sz="2000" dirty="0"/>
          </a:p>
          <a:p>
            <a:r>
              <a:rPr lang="ja-JP" altLang="en-US" sz="2000" dirty="0"/>
              <a:t>資料：</a:t>
            </a:r>
            <a:r>
              <a:rPr lang="en-US" altLang="ja-JP" sz="2000" dirty="0"/>
              <a:t>『</a:t>
            </a:r>
            <a:r>
              <a:rPr lang="ja-JP" altLang="en-US" sz="2000" dirty="0"/>
              <a:t>全国</a:t>
            </a:r>
            <a:r>
              <a:rPr lang="en-US" altLang="ja-JP" sz="2000" dirty="0"/>
              <a:t>1729</a:t>
            </a:r>
            <a:r>
              <a:rPr lang="ja-JP" altLang="en-US" sz="2000" dirty="0"/>
              <a:t>自治体の持続可能性分析結果リスト</a:t>
            </a:r>
            <a:r>
              <a:rPr lang="en-US" altLang="ja-JP" sz="2000" dirty="0"/>
              <a:t>』</a:t>
            </a:r>
            <a:r>
              <a:rPr lang="ja-JP" altLang="en-US" sz="2000" dirty="0"/>
              <a:t>（</a:t>
            </a:r>
            <a:r>
              <a:rPr lang="en-US" altLang="ja-JP" sz="2000" dirty="0"/>
              <a:t>Excel</a:t>
            </a:r>
            <a:r>
              <a:rPr lang="ja-JP" altLang="en-US" sz="2000" dirty="0"/>
              <a:t>版）人口戦略会議　</a:t>
            </a:r>
            <a:r>
              <a:rPr lang="en-US" altLang="ja-JP" sz="2000" dirty="0"/>
              <a:t>2024</a:t>
            </a:r>
            <a:r>
              <a:rPr lang="ja-JP" altLang="en-US" sz="2000" dirty="0"/>
              <a:t>年</a:t>
            </a:r>
            <a:r>
              <a:rPr lang="en-US" altLang="ja-JP" sz="2000" dirty="0"/>
              <a:t>4</a:t>
            </a:r>
            <a:r>
              <a:rPr lang="ja-JP" altLang="en-US" sz="2000" dirty="0"/>
              <a:t>月</a:t>
            </a:r>
            <a:r>
              <a:rPr lang="en-US" altLang="ja-JP" sz="2000" dirty="0"/>
              <a:t>24</a:t>
            </a:r>
            <a:r>
              <a:rPr lang="ja-JP" altLang="en-US" sz="2000" dirty="0"/>
              <a:t>日　</a:t>
            </a:r>
            <a:endParaRPr lang="en-US" sz="2000" dirty="0"/>
          </a:p>
        </p:txBody>
      </p:sp>
    </p:spTree>
    <p:extLst>
      <p:ext uri="{BB962C8B-B14F-4D97-AF65-F5344CB8AC3E}">
        <p14:creationId xmlns:p14="http://schemas.microsoft.com/office/powerpoint/2010/main" val="3730954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p:nvPr>
        </p:nvSpPr>
        <p:spPr>
          <a:xfrm>
            <a:off x="533400" y="533400"/>
            <a:ext cx="8340725" cy="914400"/>
          </a:xfrm>
        </p:spPr>
        <p:txBody>
          <a:bodyPr anchor="ctr" anchorCtr="0"/>
          <a:lstStyle/>
          <a:p>
            <a:r>
              <a:rPr lang="ja-JP" altLang="en-US" sz="3600" dirty="0">
                <a:latin typeface="+mn-ea"/>
                <a:ea typeface="+mn-ea"/>
              </a:rPr>
              <a:t>「地方消滅」の人口学</a:t>
            </a:r>
          </a:p>
        </p:txBody>
      </p:sp>
      <p:sp>
        <p:nvSpPr>
          <p:cNvPr id="37891" name="コンテンツ プレースホルダー 2"/>
          <p:cNvSpPr>
            <a:spLocks noGrp="1"/>
          </p:cNvSpPr>
          <p:nvPr>
            <p:ph idx="1"/>
          </p:nvPr>
        </p:nvSpPr>
        <p:spPr>
          <a:xfrm>
            <a:off x="454968" y="1772816"/>
            <a:ext cx="8079432" cy="4320480"/>
          </a:xfrm>
        </p:spPr>
        <p:txBody>
          <a:bodyPr/>
          <a:lstStyle/>
          <a:p>
            <a:r>
              <a:rPr lang="ja-JP" altLang="en-US" sz="2400" dirty="0"/>
              <a:t>地域社会では人口移動により、危機は早く進行する。</a:t>
            </a:r>
            <a:endParaRPr lang="en-US" altLang="ja-JP" sz="2400" dirty="0"/>
          </a:p>
          <a:p>
            <a:r>
              <a:rPr lang="ja-JP" altLang="en-US" sz="2400" dirty="0">
                <a:latin typeface="ＭＳ Ｐゴシック" charset="-128"/>
              </a:rPr>
              <a:t>出生数＝出生率</a:t>
            </a:r>
            <a:r>
              <a:rPr lang="en-US" altLang="ja-JP" sz="2400" dirty="0">
                <a:latin typeface="ＭＳ Ｐゴシック" charset="-128"/>
              </a:rPr>
              <a:t>☓</a:t>
            </a:r>
            <a:r>
              <a:rPr lang="ja-JP" altLang="en-US" sz="2400" dirty="0">
                <a:latin typeface="ＭＳ Ｐゴシック" charset="-128"/>
              </a:rPr>
              <a:t>再生産年齢の女子人口なので出生率が変化しなくても</a:t>
            </a:r>
            <a:r>
              <a:rPr lang="en-US" altLang="ja-JP" sz="2400" dirty="0">
                <a:latin typeface="ＭＳ Ｐゴシック" charset="-128"/>
              </a:rPr>
              <a:t>20−39</a:t>
            </a:r>
            <a:r>
              <a:rPr lang="ja-JP" altLang="en-US" sz="2400" dirty="0">
                <a:latin typeface="ＭＳ Ｐゴシック" charset="-128"/>
              </a:rPr>
              <a:t>歳の女子人口が半減すれば、出生数も半減する。＊</a:t>
            </a:r>
            <a:r>
              <a:rPr lang="en-US" altLang="ja-JP" sz="2400" dirty="0">
                <a:latin typeface="ＭＳ Ｐゴシック" charset="-128"/>
              </a:rPr>
              <a:t>30</a:t>
            </a:r>
            <a:r>
              <a:rPr lang="ja-JP" altLang="en-US" sz="2400" dirty="0">
                <a:latin typeface="ＭＳ Ｐゴシック" charset="-128"/>
              </a:rPr>
              <a:t>年（</a:t>
            </a:r>
            <a:r>
              <a:rPr lang="en-US" altLang="ja-JP" sz="2400" dirty="0">
                <a:latin typeface="ＭＳ Ｐゴシック" charset="-128"/>
              </a:rPr>
              <a:t>1</a:t>
            </a:r>
            <a:r>
              <a:rPr lang="ja-JP" altLang="en-US" sz="2400" dirty="0">
                <a:latin typeface="ＭＳ Ｐゴシック" charset="-128"/>
              </a:rPr>
              <a:t>世代）＝半減、</a:t>
            </a:r>
            <a:r>
              <a:rPr lang="en-US" altLang="ja-JP" sz="2400" dirty="0">
                <a:latin typeface="ＭＳ Ｐゴシック" charset="-128"/>
              </a:rPr>
              <a:t>4</a:t>
            </a:r>
            <a:r>
              <a:rPr lang="ja-JP" altLang="en-US" sz="2400" dirty="0">
                <a:latin typeface="ＭＳ Ｐゴシック" charset="-128"/>
              </a:rPr>
              <a:t>世代</a:t>
            </a:r>
            <a:r>
              <a:rPr lang="en-US" altLang="ja-JP" sz="2400" dirty="0">
                <a:latin typeface="ＭＳ Ｐゴシック" charset="-128"/>
              </a:rPr>
              <a:t>120</a:t>
            </a:r>
            <a:r>
              <a:rPr lang="ja-JP" altLang="en-US" sz="2400" dirty="0">
                <a:latin typeface="ＭＳ Ｐゴシック" charset="-128"/>
              </a:rPr>
              <a:t>年でほぼ０。</a:t>
            </a:r>
            <a:endParaRPr lang="en-US" altLang="ja-JP" sz="2400" dirty="0">
              <a:latin typeface="ＭＳ Ｐゴシック" charset="-128"/>
            </a:endParaRPr>
          </a:p>
          <a:p>
            <a:r>
              <a:rPr lang="ja-JP" altLang="en-US" sz="2400" dirty="0">
                <a:latin typeface="ＭＳ Ｐゴシック" charset="-128"/>
              </a:rPr>
              <a:t>死亡数は老年人口割合（</a:t>
            </a:r>
            <a:r>
              <a:rPr lang="en-US" altLang="ja-JP" sz="2400" dirty="0">
                <a:latin typeface="ＭＳ Ｐゴシック" charset="-128"/>
              </a:rPr>
              <a:t>65</a:t>
            </a:r>
            <a:r>
              <a:rPr lang="ja-JP" altLang="en-US" sz="2400" dirty="0">
                <a:latin typeface="ＭＳ Ｐゴシック" charset="-128"/>
              </a:rPr>
              <a:t>歳）に比例（自然減の加速効果）。高齢化率</a:t>
            </a:r>
            <a:r>
              <a:rPr lang="en-US" altLang="ja-JP" sz="2400" dirty="0">
                <a:latin typeface="ＭＳ Ｐゴシック" charset="-128"/>
              </a:rPr>
              <a:t>50</a:t>
            </a:r>
            <a:r>
              <a:rPr lang="ja-JP" altLang="en-US" sz="2400" dirty="0">
                <a:latin typeface="ＭＳ Ｐゴシック" charset="-128"/>
              </a:rPr>
              <a:t>％以上</a:t>
            </a:r>
            <a:r>
              <a:rPr lang="en-US" altLang="ja-JP" sz="2400" dirty="0">
                <a:latin typeface="ＭＳ Ｐゴシック" charset="-128"/>
              </a:rPr>
              <a:t>⇒</a:t>
            </a:r>
            <a:r>
              <a:rPr lang="ja-JP" altLang="en-US" sz="2400" dirty="0">
                <a:latin typeface="ＭＳ Ｐゴシック" charset="-128"/>
              </a:rPr>
              <a:t>年間の死者数が出生数を急速に上回り、人口は文字通り消滅に向かう。</a:t>
            </a:r>
            <a:endParaRPr lang="en-US" altLang="ja-JP" sz="2400" dirty="0">
              <a:latin typeface="ＭＳ Ｐゴシック" charset="-128"/>
            </a:endParaRPr>
          </a:p>
          <a:p>
            <a:r>
              <a:rPr lang="ja-JP" altLang="en-US" sz="2400" dirty="0">
                <a:latin typeface="ＭＳ Ｐゴシック" charset="-128"/>
              </a:rPr>
              <a:t>出生率と死亡率の水準が変化しないと仮定すれば、再生産年齢の純移動率をプラスに転じる以外に消滅を避ける方法はない。</a:t>
            </a:r>
            <a:endParaRPr lang="en-US" altLang="ja-JP" sz="2400" dirty="0">
              <a:latin typeface="ＭＳ Ｐゴシック" charset="-128"/>
            </a:endParaRPr>
          </a:p>
          <a:p>
            <a:pPr>
              <a:buNone/>
            </a:pPr>
            <a:endParaRPr lang="en-US" altLang="ja-JP" sz="2400" dirty="0">
              <a:latin typeface="ＭＳ Ｐゴシック" charset="-128"/>
            </a:endParaRPr>
          </a:p>
        </p:txBody>
      </p:sp>
      <p:sp>
        <p:nvSpPr>
          <p:cNvPr id="4" name="スライド番号プレースホルダ 3"/>
          <p:cNvSpPr>
            <a:spLocks noGrp="1"/>
          </p:cNvSpPr>
          <p:nvPr>
            <p:ph type="sldNum" sz="quarter" idx="12"/>
          </p:nvPr>
        </p:nvSpPr>
        <p:spPr/>
        <p:txBody>
          <a:bodyPr/>
          <a:lstStyle/>
          <a:p>
            <a:fld id="{D3093820-E99D-BC49-8911-DFAB2BAF8A4A}" type="slidenum">
              <a:rPr lang="en-US" altLang="ja-JP" smtClean="0"/>
              <a:pPr/>
              <a:t>6</a:t>
            </a:fld>
            <a:endParaRPr lang="en-US" altLang="ja-JP"/>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7F6D39-DA99-B783-A9C2-0C417F3DD341}"/>
              </a:ext>
            </a:extLst>
          </p:cNvPr>
          <p:cNvSpPr>
            <a:spLocks noGrp="1"/>
          </p:cNvSpPr>
          <p:nvPr>
            <p:ph type="title"/>
          </p:nvPr>
        </p:nvSpPr>
        <p:spPr/>
        <p:txBody>
          <a:bodyPr anchor="ctr" anchorCtr="0"/>
          <a:lstStyle/>
          <a:p>
            <a:r>
              <a:rPr lang="ja-JP" altLang="en-US" dirty="0"/>
              <a:t>地域の人口減少は止められるか？</a:t>
            </a:r>
            <a:endParaRPr lang="en-US" dirty="0"/>
          </a:p>
        </p:txBody>
      </p:sp>
      <p:sp>
        <p:nvSpPr>
          <p:cNvPr id="3" name="コンテンツ プレースホルダー 2">
            <a:extLst>
              <a:ext uri="{FF2B5EF4-FFF2-40B4-BE49-F238E27FC236}">
                <a16:creationId xmlns:a16="http://schemas.microsoft.com/office/drawing/2014/main" id="{F73A3239-7C80-BE7D-1B5B-0F6C12AB307D}"/>
              </a:ext>
            </a:extLst>
          </p:cNvPr>
          <p:cNvSpPr>
            <a:spLocks noGrp="1"/>
          </p:cNvSpPr>
          <p:nvPr>
            <p:ph idx="1"/>
          </p:nvPr>
        </p:nvSpPr>
        <p:spPr>
          <a:xfrm>
            <a:off x="485412" y="1700808"/>
            <a:ext cx="8263052" cy="4464496"/>
          </a:xfrm>
        </p:spPr>
        <p:txBody>
          <a:bodyPr/>
          <a:lstStyle/>
          <a:p>
            <a:r>
              <a:rPr lang="ja-JP" altLang="en-US" sz="2400" dirty="0"/>
              <a:t>人口戦略会議の「消滅可能性」：再生産年齢の女子人口の半減⇒出生数の半減。論理的に正しいが、</a:t>
            </a:r>
            <a:r>
              <a:rPr lang="ja-JP" altLang="en-US" sz="2400" dirty="0">
                <a:solidFill>
                  <a:srgbClr val="FF0000"/>
                </a:solidFill>
              </a:rPr>
              <a:t>出生数の減少＝人口減少ではない点に注意が必要</a:t>
            </a:r>
            <a:r>
              <a:rPr lang="ja-JP" altLang="en-US" sz="2400" dirty="0"/>
              <a:t>。</a:t>
            </a:r>
            <a:endParaRPr lang="en-US" altLang="ja-JP" sz="2400" dirty="0"/>
          </a:p>
          <a:p>
            <a:r>
              <a:rPr lang="ja-JP" altLang="en-US" sz="2400" dirty="0"/>
              <a:t>今後</a:t>
            </a:r>
            <a:r>
              <a:rPr lang="en-US" altLang="ja-JP" sz="2400" dirty="0"/>
              <a:t>30</a:t>
            </a:r>
            <a:r>
              <a:rPr lang="ja-JP" altLang="en-US" sz="2400" dirty="0"/>
              <a:t>年の人口減少の大部分は</a:t>
            </a:r>
            <a:r>
              <a:rPr lang="ja-JP" altLang="en-US" sz="2400" u="sng" dirty="0">
                <a:solidFill>
                  <a:srgbClr val="FF0000"/>
                </a:solidFill>
              </a:rPr>
              <a:t>現在</a:t>
            </a:r>
            <a:r>
              <a:rPr lang="en-US" altLang="ja-JP" sz="2400" u="sng" dirty="0">
                <a:solidFill>
                  <a:srgbClr val="FF0000"/>
                </a:solidFill>
              </a:rPr>
              <a:t>65</a:t>
            </a:r>
            <a:r>
              <a:rPr lang="ja-JP" altLang="en-US" sz="2400" u="sng" dirty="0">
                <a:solidFill>
                  <a:srgbClr val="FF0000"/>
                </a:solidFill>
              </a:rPr>
              <a:t>歳以上の高齢者が亡くなっていく点にある </a:t>
            </a:r>
            <a:r>
              <a:rPr lang="en-US" altLang="ja-JP" sz="2400" u="sng" dirty="0">
                <a:solidFill>
                  <a:srgbClr val="FF0000"/>
                </a:solidFill>
              </a:rPr>
              <a:t>(</a:t>
            </a:r>
            <a:r>
              <a:rPr lang="ja-JP" altLang="en-US" sz="2400" u="sng" dirty="0">
                <a:solidFill>
                  <a:srgbClr val="FF0000"/>
                </a:solidFill>
              </a:rPr>
              <a:t>死亡数の増加＝多死社会</a:t>
            </a:r>
            <a:r>
              <a:rPr lang="ja-JP" altLang="en-US" sz="2400" dirty="0"/>
              <a:t>） ★</a:t>
            </a:r>
            <a:r>
              <a:rPr lang="en-US" altLang="ja-JP" sz="2400" dirty="0"/>
              <a:t>100</a:t>
            </a:r>
            <a:r>
              <a:rPr lang="ja-JP" altLang="en-US" sz="2400" dirty="0"/>
              <a:t>歳以上の人（人口全体の</a:t>
            </a:r>
            <a:r>
              <a:rPr lang="en-US" altLang="ja-JP" sz="2400" dirty="0"/>
              <a:t>0.5</a:t>
            </a:r>
            <a:r>
              <a:rPr lang="ja-JP" altLang="en-US" sz="2400" dirty="0"/>
              <a:t>％以下）</a:t>
            </a:r>
            <a:endParaRPr lang="en-US" altLang="ja-JP" sz="2400" dirty="0"/>
          </a:p>
          <a:p>
            <a:r>
              <a:rPr lang="ja-JP" altLang="en-US" sz="2400" dirty="0">
                <a:solidFill>
                  <a:srgbClr val="FF0000"/>
                </a:solidFill>
              </a:rPr>
              <a:t>今後</a:t>
            </a:r>
            <a:r>
              <a:rPr lang="en-US" altLang="ja-JP" sz="2400" dirty="0">
                <a:solidFill>
                  <a:srgbClr val="FF0000"/>
                </a:solidFill>
              </a:rPr>
              <a:t>30</a:t>
            </a:r>
            <a:r>
              <a:rPr lang="ja-JP" altLang="en-US" sz="2400" dirty="0">
                <a:solidFill>
                  <a:srgbClr val="FF0000"/>
                </a:solidFill>
              </a:rPr>
              <a:t>年の再生産年齢の女子人口・出生数の減少も大部分はすでに過去に起きた人口移動や出生減の結果</a:t>
            </a:r>
            <a:r>
              <a:rPr lang="ja-JP" altLang="en-US" sz="2400" dirty="0"/>
              <a:t>であり、一時的な転入増加の効果は限られている。</a:t>
            </a:r>
            <a:endParaRPr lang="en-US" altLang="ja-JP" sz="2400" dirty="0"/>
          </a:p>
          <a:p>
            <a:r>
              <a:rPr lang="ja-JP" altLang="en-US" sz="2400" dirty="0"/>
              <a:t>移住者・外国人の受入⇒死亡数の増加を補うとすれば、その分だけ住民が入れ替わることになる。</a:t>
            </a:r>
            <a:endParaRPr lang="en-US" altLang="ja-JP" sz="2400" dirty="0"/>
          </a:p>
        </p:txBody>
      </p:sp>
    </p:spTree>
    <p:extLst>
      <p:ext uri="{BB962C8B-B14F-4D97-AF65-F5344CB8AC3E}">
        <p14:creationId xmlns:p14="http://schemas.microsoft.com/office/powerpoint/2010/main" val="4024426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p:nvPr>
        </p:nvSpPr>
        <p:spPr/>
        <p:txBody>
          <a:bodyPr anchor="ctr" anchorCtr="0"/>
          <a:lstStyle/>
          <a:p>
            <a:r>
              <a:rPr lang="ja-JP" altLang="en-US" dirty="0"/>
              <a:t>地域社会で何が起きているのか？</a:t>
            </a:r>
          </a:p>
        </p:txBody>
      </p:sp>
      <p:sp>
        <p:nvSpPr>
          <p:cNvPr id="37891" name="コンテンツ プレースホルダー 2"/>
          <p:cNvSpPr>
            <a:spLocks noGrp="1"/>
          </p:cNvSpPr>
          <p:nvPr>
            <p:ph idx="1"/>
          </p:nvPr>
        </p:nvSpPr>
        <p:spPr>
          <a:xfrm>
            <a:off x="381000" y="1673225"/>
            <a:ext cx="8382000" cy="4419600"/>
          </a:xfrm>
        </p:spPr>
        <p:txBody>
          <a:bodyPr/>
          <a:lstStyle/>
          <a:p>
            <a:r>
              <a:rPr lang="ja-JP" altLang="en-US" sz="2400" dirty="0">
                <a:latin typeface="ＭＳ Ｐゴシック" charset="-128"/>
              </a:rPr>
              <a:t>高度成長期以前：地域社会（多産傾向）</a:t>
            </a:r>
            <a:r>
              <a:rPr lang="en-US" altLang="ja-JP" sz="2400" dirty="0">
                <a:latin typeface="ＭＳ Ｐゴシック" charset="-128"/>
              </a:rPr>
              <a:t>→</a:t>
            </a:r>
            <a:r>
              <a:rPr lang="ja-JP" altLang="en-US" sz="2400" dirty="0">
                <a:latin typeface="ＭＳ Ｐゴシック" charset="-128"/>
              </a:rPr>
              <a:t>経済成長期以降：後継者以外は流出（就業機会を求めて大都市地域へ）→地域社会 （少産傾向）</a:t>
            </a:r>
            <a:endParaRPr lang="en-US" altLang="ja-JP" sz="2400" dirty="0">
              <a:latin typeface="ＭＳ Ｐゴシック" charset="-128"/>
            </a:endParaRPr>
          </a:p>
          <a:p>
            <a:r>
              <a:rPr lang="ja-JP" altLang="en-US" sz="2400" dirty="0"/>
              <a:t>多子から少子へ：子ども一人あたりの資源量を大きくする再生産戦略（例：教育支出の突出）。</a:t>
            </a:r>
            <a:endParaRPr lang="en-US" altLang="ja-JP" sz="2400" dirty="0"/>
          </a:p>
          <a:p>
            <a:r>
              <a:rPr lang="ja-JP" altLang="en-US" sz="2400" dirty="0">
                <a:latin typeface="ＭＳ Ｐゴシック" charset="-128"/>
              </a:rPr>
              <a:t>進学・就職流出：</a:t>
            </a:r>
            <a:r>
              <a:rPr lang="ja-JP" altLang="en-US" sz="2400" dirty="0"/>
              <a:t>高学歴</a:t>
            </a:r>
            <a:r>
              <a:rPr lang="en-US" altLang="ja-JP" sz="2400" dirty="0"/>
              <a:t>/</a:t>
            </a:r>
            <a:r>
              <a:rPr lang="ja-JP" altLang="en-US" sz="2400" dirty="0"/>
              <a:t>良い職場 </a:t>
            </a:r>
            <a:r>
              <a:rPr lang="en-US" altLang="ja-JP" sz="2400" dirty="0"/>
              <a:t>/</a:t>
            </a:r>
            <a:r>
              <a:rPr lang="ja-JP" altLang="en-US" sz="2400" dirty="0"/>
              <a:t>良いパートナーを求めて大都市地域に移動。結果的に生涯未婚、無子・</a:t>
            </a:r>
            <a:r>
              <a:rPr lang="en-US" altLang="ja-JP" sz="2400" dirty="0"/>
              <a:t>1</a:t>
            </a:r>
            <a:r>
              <a:rPr lang="ja-JP" altLang="en-US" sz="2400" dirty="0"/>
              <a:t>子というオプションも含まれる。</a:t>
            </a:r>
            <a:endParaRPr lang="en-US" altLang="ja-JP" sz="2400" dirty="0"/>
          </a:p>
          <a:p>
            <a:r>
              <a:rPr lang="ja-JP" altLang="en-US" sz="2400" dirty="0">
                <a:latin typeface="ＭＳ Ｐゴシック" charset="-128"/>
              </a:rPr>
              <a:t>地域社会の人口再生産力の低下。移動傾向が変わらない限り、地域の少子化と人口減少は続く。</a:t>
            </a:r>
            <a:endParaRPr lang="en-US" altLang="ja-JP" sz="2400" dirty="0">
              <a:latin typeface="ＭＳ Ｐゴシック" charset="-128"/>
            </a:endParaRPr>
          </a:p>
          <a:p>
            <a:r>
              <a:rPr lang="ja-JP" altLang="en-US" sz="2400" dirty="0">
                <a:latin typeface="ＭＳ Ｐゴシック" charset="-128"/>
              </a:rPr>
              <a:t>高齢化の一層の進行。過疎化による地域社会の消滅。</a:t>
            </a:r>
            <a:endParaRPr lang="en-US" altLang="ja-JP" sz="2400" dirty="0">
              <a:latin typeface="ＭＳ Ｐゴシック" charset="-128"/>
            </a:endParaRPr>
          </a:p>
          <a:p>
            <a:endParaRPr lang="ja-JP" altLang="en-US" sz="2400" dirty="0">
              <a:latin typeface="ＭＳ Ｐゴシック" charset="-128"/>
            </a:endParaRPr>
          </a:p>
        </p:txBody>
      </p:sp>
      <p:sp>
        <p:nvSpPr>
          <p:cNvPr id="4" name="スライド番号プレースホルダ 3"/>
          <p:cNvSpPr>
            <a:spLocks noGrp="1"/>
          </p:cNvSpPr>
          <p:nvPr>
            <p:ph type="sldNum" sz="quarter" idx="12"/>
          </p:nvPr>
        </p:nvSpPr>
        <p:spPr/>
        <p:txBody>
          <a:bodyPr/>
          <a:lstStyle/>
          <a:p>
            <a:fld id="{D3093820-E99D-BC49-8911-DFAB2BAF8A4A}" type="slidenum">
              <a:rPr lang="en-US" altLang="ja-JP" smtClean="0"/>
              <a:pPr/>
              <a:t>8</a:t>
            </a:fld>
            <a:endParaRPr lang="en-US" altLang="ja-JP"/>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a:spLocks noGrp="1"/>
          </p:cNvSpPr>
          <p:nvPr>
            <p:ph type="title"/>
          </p:nvPr>
        </p:nvSpPr>
        <p:spPr/>
        <p:txBody>
          <a:bodyPr anchor="ctr"/>
          <a:lstStyle/>
          <a:p>
            <a:r>
              <a:rPr lang="ja-JP" altLang="en-US" sz="3200" dirty="0"/>
              <a:t>背景には歴史的変化：</a:t>
            </a:r>
            <a:br>
              <a:rPr lang="en-US" altLang="ja-JP" sz="3200" dirty="0"/>
            </a:br>
            <a:r>
              <a:rPr lang="ja-JP" altLang="en-US" sz="4000" dirty="0"/>
              <a:t>多産多死から少産少死へ</a:t>
            </a:r>
            <a:endParaRPr lang="en-US" altLang="ja-JP" sz="4000" dirty="0"/>
          </a:p>
        </p:txBody>
      </p:sp>
      <p:sp>
        <p:nvSpPr>
          <p:cNvPr id="3" name="コンテンツ プレースホルダ 2"/>
          <p:cNvSpPr>
            <a:spLocks noGrp="1"/>
          </p:cNvSpPr>
          <p:nvPr>
            <p:ph idx="1"/>
          </p:nvPr>
        </p:nvSpPr>
        <p:spPr>
          <a:xfrm>
            <a:off x="566738" y="1752600"/>
            <a:ext cx="7891462" cy="4267200"/>
          </a:xfrm>
        </p:spPr>
        <p:txBody>
          <a:bodyPr/>
          <a:lstStyle/>
          <a:p>
            <a:pPr>
              <a:buFont typeface="Wingdings" charset="2"/>
              <a:buNone/>
              <a:defRPr/>
            </a:pPr>
            <a:r>
              <a:rPr lang="ja-JP" altLang="en-US" sz="3200" dirty="0"/>
              <a:t>「人口転換」という歴史的変化</a:t>
            </a:r>
            <a:endParaRPr lang="en-US" altLang="ja-JP" sz="2800" dirty="0">
              <a:solidFill>
                <a:srgbClr val="FF0000"/>
              </a:solidFill>
            </a:endParaRPr>
          </a:p>
          <a:p>
            <a:pPr marL="450850" indent="-436563">
              <a:buFont typeface="Wingdings" charset="2"/>
              <a:buChar char="p"/>
              <a:defRPr/>
            </a:pPr>
            <a:r>
              <a:rPr lang="ja-JP" altLang="en-US" sz="2800" dirty="0"/>
              <a:t>死亡率の低下</a:t>
            </a:r>
            <a:r>
              <a:rPr lang="en-US" altLang="ja-JP" sz="2800" dirty="0"/>
              <a:t>→</a:t>
            </a:r>
            <a:r>
              <a:rPr lang="ja-JP" altLang="en-US" sz="2800" dirty="0"/>
              <a:t>長寿化</a:t>
            </a:r>
            <a:endParaRPr lang="en-US" altLang="ja-JP" sz="2800" dirty="0"/>
          </a:p>
          <a:p>
            <a:pPr marL="450850" indent="-436563">
              <a:buFont typeface="Wingdings" charset="2"/>
              <a:buChar char="p"/>
              <a:defRPr/>
            </a:pPr>
            <a:r>
              <a:rPr lang="ja-JP" altLang="en-US" sz="2800" dirty="0"/>
              <a:t>出生率の低下</a:t>
            </a:r>
            <a:r>
              <a:rPr lang="en-US" altLang="ja-JP" sz="2800" dirty="0"/>
              <a:t>→</a:t>
            </a:r>
            <a:r>
              <a:rPr lang="ja-JP" altLang="en-US" sz="2800" dirty="0"/>
              <a:t>少子化</a:t>
            </a:r>
            <a:endParaRPr lang="en-US" altLang="ja-JP" sz="2800" dirty="0"/>
          </a:p>
          <a:p>
            <a:pPr marL="450850" indent="-436563">
              <a:buNone/>
              <a:defRPr/>
            </a:pPr>
            <a:r>
              <a:rPr lang="ja-JP" altLang="en-US" sz="2800" dirty="0">
                <a:solidFill>
                  <a:srgbClr val="FF0000"/>
                </a:solidFill>
              </a:rPr>
              <a:t>＊日本だけでなく、世界共通。</a:t>
            </a:r>
            <a:endParaRPr lang="en-US" altLang="ja-JP" sz="2800" dirty="0"/>
          </a:p>
          <a:p>
            <a:pPr>
              <a:buFont typeface="Wingdings" charset="2"/>
              <a:buChar char="Ø"/>
              <a:defRPr/>
            </a:pPr>
            <a:r>
              <a:rPr lang="ja-JP" altLang="en-US" sz="2400" dirty="0"/>
              <a:t>年齢構造</a:t>
            </a:r>
            <a:r>
              <a:rPr lang="en-US" altLang="ja-JP" sz="2400" dirty="0"/>
              <a:t>→</a:t>
            </a:r>
            <a:r>
              <a:rPr lang="ja-JP" altLang="en-US" sz="2400" dirty="0"/>
              <a:t>扶養負荷（世代間関係）の変化</a:t>
            </a:r>
            <a:endParaRPr lang="en-US" altLang="ja-JP" sz="2400" dirty="0"/>
          </a:p>
          <a:p>
            <a:pPr>
              <a:buFont typeface="Wingdings" charset="2"/>
              <a:buChar char="Ø"/>
              <a:defRPr/>
            </a:pPr>
            <a:r>
              <a:rPr lang="ja-JP" altLang="en-US" sz="2400" dirty="0"/>
              <a:t>出生力が置換水準以下</a:t>
            </a:r>
            <a:r>
              <a:rPr lang="en-US" altLang="ja-JP" sz="2400" dirty="0"/>
              <a:t>→</a:t>
            </a:r>
            <a:r>
              <a:rPr lang="ja-JP" altLang="en-US" sz="2400" dirty="0"/>
              <a:t>急速な人口減少</a:t>
            </a:r>
            <a:endParaRPr lang="en-US" altLang="ja-JP" sz="2400" dirty="0"/>
          </a:p>
          <a:p>
            <a:pPr>
              <a:buFont typeface="Wingdings" charset="2"/>
              <a:buChar char="Ø"/>
              <a:defRPr/>
            </a:pPr>
            <a:r>
              <a:rPr lang="ja-JP" altLang="en-US" sz="2400" dirty="0"/>
              <a:t>地域社会では、これに人口移動（再生産年齢人口の流出）の効果が加わるので、大部分の地域では</a:t>
            </a:r>
            <a:r>
              <a:rPr lang="en-US" altLang="ja-JP" sz="2400" dirty="0"/>
              <a:t>30</a:t>
            </a:r>
            <a:r>
              <a:rPr lang="ja-JP" altLang="en-US" sz="2400" dirty="0"/>
              <a:t>年（</a:t>
            </a:r>
            <a:r>
              <a:rPr lang="en-US" altLang="ja-JP" sz="2400" dirty="0"/>
              <a:t>1</a:t>
            </a:r>
            <a:r>
              <a:rPr lang="ja-JP" altLang="en-US" sz="2400" dirty="0"/>
              <a:t>世代）ぐらい早く危機が進行する。</a:t>
            </a:r>
          </a:p>
          <a:p>
            <a:pPr>
              <a:buFont typeface="Wingdings" charset="2"/>
              <a:buNone/>
              <a:defRPr/>
            </a:pPr>
            <a:endParaRPr lang="en-US" altLang="ja-JP" sz="2400" dirty="0"/>
          </a:p>
          <a:p>
            <a:pPr>
              <a:defRPr/>
            </a:pPr>
            <a:endParaRPr lang="ja-JP" altLang="en-US" dirty="0"/>
          </a:p>
        </p:txBody>
      </p:sp>
    </p:spTree>
  </p:cSld>
  <p:clrMapOvr>
    <a:masterClrMapping/>
  </p:clrMapOvr>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2004:テンプレート:プレゼンテーション:デザイン:Profile</Template>
  <TotalTime>10507</TotalTime>
  <Words>3753</Words>
  <Application>Microsoft Office PowerPoint</Application>
  <PresentationFormat>画面に合わせる (4:3)</PresentationFormat>
  <Paragraphs>175</Paragraphs>
  <Slides>33</Slides>
  <Notes>13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33</vt:i4>
      </vt:variant>
    </vt:vector>
  </HeadingPairs>
  <TitlesOfParts>
    <vt:vector size="41" baseType="lpstr">
      <vt:lpstr>ＭＳ Ｐゴシック</vt:lpstr>
      <vt:lpstr>ＭＳ ゴシック</vt:lpstr>
      <vt:lpstr>ＭＳ 明朝</vt:lpstr>
      <vt:lpstr>Arial</vt:lpstr>
      <vt:lpstr>Century</vt:lpstr>
      <vt:lpstr>Times New Roman</vt:lpstr>
      <vt:lpstr>Wingdings</vt:lpstr>
      <vt:lpstr>Profile</vt:lpstr>
      <vt:lpstr>　【2024年度社会福祉セミナー】 人口減少、未来の北海道民の暮らしはどうなるか? </vt:lpstr>
      <vt:lpstr>はじめに</vt:lpstr>
      <vt:lpstr>1. 人口減少の見方・捉え方</vt:lpstr>
      <vt:lpstr>人口戦略会議の「消滅可能性自治体」</vt:lpstr>
      <vt:lpstr>表１：分析対象地域の消滅可能性リスト</vt:lpstr>
      <vt:lpstr>「地方消滅」の人口学</vt:lpstr>
      <vt:lpstr>地域の人口減少は止められるか？</vt:lpstr>
      <vt:lpstr>地域社会で何が起きているのか？</vt:lpstr>
      <vt:lpstr>背景には歴史的変化： 多産多死から少産少死へ</vt:lpstr>
      <vt:lpstr>図1　女性の平均寿命・50歳時生残率・出生力</vt:lpstr>
      <vt:lpstr>図２　多子家族から少子家族への変化</vt:lpstr>
      <vt:lpstr>人口減少対策におけるパラダイム転換 ＜基本的な考え方＞</vt:lpstr>
      <vt:lpstr>『サピエンス減少－縮減する未来の課題を探る』</vt:lpstr>
      <vt:lpstr>２. 北海道の人口減少はどこまで進むか？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まとめ：今後30年の人口変動　その１</vt:lpstr>
      <vt:lpstr>　まとめ：今後30年の人口動向　その２</vt:lpstr>
      <vt:lpstr>　まとめ：今後30年の人口動向　その３</vt:lpstr>
      <vt:lpstr>3.未来の北海道民の暮らしはどうなるか？＝どうしたら良いのか？</vt:lpstr>
      <vt:lpstr>人口減少・少子高齢化にともなう問題</vt:lpstr>
      <vt:lpstr>地域の存続・機能の再検討</vt:lpstr>
      <vt:lpstr>具体的提案</vt:lpstr>
      <vt:lpstr>おわりに　人口減少の未来？</vt:lpstr>
      <vt:lpstr>参考文献 </vt:lpstr>
    </vt:vector>
  </TitlesOfParts>
  <Company>札幌市立 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札幌市立 大学</dc:creator>
  <cp:lastModifiedBy>俊彦 原</cp:lastModifiedBy>
  <cp:revision>261</cp:revision>
  <cp:lastPrinted>2024-05-25T02:53:26Z</cp:lastPrinted>
  <dcterms:created xsi:type="dcterms:W3CDTF">2015-09-01T07:38:02Z</dcterms:created>
  <dcterms:modified xsi:type="dcterms:W3CDTF">2024-06-02T07:27:32Z</dcterms:modified>
</cp:coreProperties>
</file>